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6.jp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400" r:id="rId3"/>
    <p:sldId id="587" r:id="rId4"/>
    <p:sldId id="550" r:id="rId5"/>
    <p:sldId id="488" r:id="rId6"/>
    <p:sldId id="543" r:id="rId7"/>
    <p:sldId id="560" r:id="rId8"/>
    <p:sldId id="559" r:id="rId9"/>
    <p:sldId id="544" r:id="rId10"/>
    <p:sldId id="562" r:id="rId11"/>
    <p:sldId id="563" r:id="rId12"/>
    <p:sldId id="564" r:id="rId13"/>
    <p:sldId id="565" r:id="rId14"/>
    <p:sldId id="566" r:id="rId15"/>
    <p:sldId id="623" r:id="rId16"/>
    <p:sldId id="511" r:id="rId17"/>
    <p:sldId id="570" r:id="rId18"/>
    <p:sldId id="545" r:id="rId19"/>
    <p:sldId id="571" r:id="rId20"/>
    <p:sldId id="572" r:id="rId21"/>
    <p:sldId id="573" r:id="rId22"/>
    <p:sldId id="574" r:id="rId23"/>
    <p:sldId id="575" r:id="rId24"/>
    <p:sldId id="576" r:id="rId25"/>
    <p:sldId id="578" r:id="rId26"/>
    <p:sldId id="577" r:id="rId27"/>
    <p:sldId id="590" r:id="rId28"/>
    <p:sldId id="589" r:id="rId29"/>
    <p:sldId id="591" r:id="rId30"/>
    <p:sldId id="592" r:id="rId31"/>
    <p:sldId id="594" r:id="rId32"/>
    <p:sldId id="595" r:id="rId33"/>
    <p:sldId id="583" r:id="rId34"/>
    <p:sldId id="593" r:id="rId35"/>
    <p:sldId id="584" r:id="rId36"/>
    <p:sldId id="596" r:id="rId37"/>
    <p:sldId id="585" r:id="rId38"/>
    <p:sldId id="597" r:id="rId39"/>
    <p:sldId id="598" r:id="rId40"/>
    <p:sldId id="586" r:id="rId41"/>
    <p:sldId id="600" r:id="rId42"/>
    <p:sldId id="601" r:id="rId43"/>
    <p:sldId id="602" r:id="rId44"/>
    <p:sldId id="603" r:id="rId45"/>
    <p:sldId id="605" r:id="rId46"/>
    <p:sldId id="606" r:id="rId47"/>
    <p:sldId id="607" r:id="rId48"/>
    <p:sldId id="608" r:id="rId49"/>
    <p:sldId id="604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7" r:id="rId59"/>
    <p:sldId id="618" r:id="rId60"/>
    <p:sldId id="624" r:id="rId61"/>
    <p:sldId id="588" r:id="rId62"/>
    <p:sldId id="625" r:id="rId63"/>
    <p:sldId id="626" r:id="rId64"/>
    <p:sldId id="627" r:id="rId65"/>
    <p:sldId id="628" r:id="rId66"/>
    <p:sldId id="629" r:id="rId67"/>
    <p:sldId id="630" r:id="rId68"/>
    <p:sldId id="631" r:id="rId69"/>
    <p:sldId id="632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76263" autoAdjust="0"/>
  </p:normalViewPr>
  <p:slideViewPr>
    <p:cSldViewPr>
      <p:cViewPr varScale="1">
        <p:scale>
          <a:sx n="87" d="100"/>
          <a:sy n="87" d="100"/>
        </p:scale>
        <p:origin x="22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2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g.iit.bme.hu/portal/oktatott-targyak/grafikus-jatekok-fejlesztese/modelle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>
                <a:hlinkClick r:id="rId3"/>
              </a:rPr>
              <a:t>http://cg.iit.bme.hu/portal/oktatott-targyak/grafikus-jatekok-fejlesztese/modellek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“displacement </a:t>
            </a:r>
            <a:r>
              <a:rPr lang="en-US" dirty="0" err="1"/>
              <a:t>mappinghez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” </a:t>
            </a:r>
            <a:r>
              <a:rPr lang="en-US" dirty="0" err="1"/>
              <a:t>linkről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a </a:t>
            </a:r>
            <a:r>
              <a:rPr lang="en-US" dirty="0" err="1"/>
              <a:t>fájlokat</a:t>
            </a:r>
            <a:r>
              <a:rPr lang="en-US" dirty="0"/>
              <a:t>, a .zip </a:t>
            </a:r>
            <a:r>
              <a:rPr lang="en-US" dirty="0" err="1"/>
              <a:t>tartalmát</a:t>
            </a:r>
            <a:r>
              <a:rPr lang="en-US" dirty="0"/>
              <a:t> a Media </a:t>
            </a:r>
            <a:r>
              <a:rPr lang="en-US" dirty="0" err="1"/>
              <a:t>mappába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kitömöríteni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HLSL </a:t>
            </a:r>
            <a:r>
              <a:rPr lang="en-US" dirty="0" err="1"/>
              <a:t>fájlok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ériteni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EnvNormalMapPS.hlsl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Appunk</a:t>
            </a:r>
            <a:r>
              <a:rPr lang="en-US" dirty="0"/>
              <a:t> </a:t>
            </a:r>
            <a:r>
              <a:rPr lang="en-US" dirty="0" err="1"/>
              <a:t>CreateResources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 </a:t>
            </a:r>
            <a:r>
              <a:rPr lang="en-US" dirty="0" err="1"/>
              <a:t>inicializáljuk</a:t>
            </a:r>
            <a:r>
              <a:rPr lang="en-US" dirty="0"/>
              <a:t> a </a:t>
            </a:r>
            <a:r>
              <a:rPr lang="en-US" dirty="0" err="1"/>
              <a:t>descriptorheapet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NumDescriptors</a:t>
            </a:r>
            <a:r>
              <a:rPr lang="en-US" dirty="0"/>
              <a:t> = 3 </a:t>
            </a:r>
            <a:r>
              <a:rPr lang="en-US" dirty="0" err="1"/>
              <a:t>fontos</a:t>
            </a:r>
            <a:r>
              <a:rPr lang="en-US" dirty="0"/>
              <a:t>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nagy</a:t>
            </a:r>
            <a:r>
              <a:rPr lang="en-US" b="0" dirty="0"/>
              <a:t> </a:t>
            </a:r>
            <a:r>
              <a:rPr lang="en-US" b="0" dirty="0" err="1"/>
              <a:t>eséllyel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példány</a:t>
            </a:r>
            <a:r>
              <a:rPr lang="en-US" b="0" dirty="0"/>
              <a:t>, </a:t>
            </a:r>
            <a:r>
              <a:rPr lang="en-US" b="0" dirty="0" err="1"/>
              <a:t>azt</a:t>
            </a:r>
            <a:r>
              <a:rPr lang="en-US" b="0" dirty="0"/>
              <a:t> ide </a:t>
            </a:r>
            <a:r>
              <a:rPr lang="en-US" b="0" dirty="0" err="1"/>
              <a:t>hozzácsaphatod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4.-nek, </a:t>
            </a:r>
            <a:r>
              <a:rPr lang="en-US" b="0" dirty="0" err="1"/>
              <a:t>tehát</a:t>
            </a:r>
            <a:r>
              <a:rPr lang="en-US" b="0" dirty="0"/>
              <a:t>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NumDescriptors</a:t>
            </a:r>
            <a:r>
              <a:rPr lang="en-US" b="0" dirty="0"/>
              <a:t> = 4 </a:t>
            </a:r>
            <a:r>
              <a:rPr lang="en-US" b="0" dirty="0" err="1"/>
              <a:t>legyen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létező</a:t>
            </a:r>
            <a:r>
              <a:rPr lang="en-US" dirty="0"/>
              <a:t> </a:t>
            </a:r>
            <a:r>
              <a:rPr lang="en-US" dirty="0" err="1"/>
              <a:t>shadereinket</a:t>
            </a:r>
            <a:r>
              <a:rPr lang="en-US" dirty="0"/>
              <a:t>, </a:t>
            </a:r>
            <a:r>
              <a:rPr lang="en-US" dirty="0" err="1"/>
              <a:t>készítünk</a:t>
            </a:r>
            <a:r>
              <a:rPr lang="en-US" dirty="0"/>
              <a:t> </a:t>
            </a:r>
            <a:r>
              <a:rPr lang="en-US" dirty="0" err="1"/>
              <a:t>belőle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material.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Természetesen</a:t>
            </a:r>
            <a:r>
              <a:rPr lang="en-US" dirty="0"/>
              <a:t> ha most </a:t>
            </a:r>
            <a:r>
              <a:rPr lang="en-US" dirty="0" err="1"/>
              <a:t>elindítod</a:t>
            </a:r>
            <a:r>
              <a:rPr lang="en-US" dirty="0"/>
              <a:t> a </a:t>
            </a:r>
            <a:r>
              <a:rPr lang="en-US" dirty="0" err="1"/>
              <a:t>programot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crashelni</a:t>
            </a:r>
            <a:r>
              <a:rPr lang="en-US" dirty="0"/>
              <a:t> fog,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cso</a:t>
            </a:r>
            <a:r>
              <a:rPr lang="en-US" dirty="0"/>
              <a:t> </a:t>
            </a:r>
            <a:r>
              <a:rPr lang="en-US" dirty="0" err="1"/>
              <a:t>fájlunk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textúráinkat</a:t>
            </a:r>
            <a:r>
              <a:rPr lang="en-US" dirty="0"/>
              <a:t>, </a:t>
            </a:r>
            <a:r>
              <a:rPr lang="en-US" dirty="0" err="1"/>
              <a:t>hozzáadjuk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-el a </a:t>
            </a:r>
            <a:r>
              <a:rPr lang="en-US" dirty="0" err="1"/>
              <a:t>CreateSRV</a:t>
            </a:r>
            <a:r>
              <a:rPr lang="en-US" dirty="0"/>
              <a:t>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segítéségvel</a:t>
            </a:r>
            <a:r>
              <a:rPr lang="en-US" dirty="0"/>
              <a:t>. Az </a:t>
            </a:r>
            <a:r>
              <a:rPr lang="en-US" dirty="0" err="1"/>
              <a:t>indexek</a:t>
            </a:r>
            <a:r>
              <a:rPr lang="en-US" dirty="0"/>
              <a:t> a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hanyadik</a:t>
            </a:r>
            <a:r>
              <a:rPr lang="en-US" dirty="0"/>
              <a:t> descriptor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észben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pointer </a:t>
            </a:r>
            <a:r>
              <a:rPr lang="en-US" b="1" dirty="0" err="1"/>
              <a:t>tömb</a:t>
            </a:r>
            <a:r>
              <a:rPr lang="en-US" b="0" dirty="0"/>
              <a:t>,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RootSignature-nél</a:t>
            </a:r>
            <a:r>
              <a:rPr lang="en-US" b="0" dirty="0"/>
              <a:t> </a:t>
            </a:r>
            <a:r>
              <a:rPr lang="en-US" b="0" dirty="0" err="1"/>
              <a:t>lehet</a:t>
            </a:r>
            <a:r>
              <a:rPr lang="en-US" b="0" dirty="0"/>
              <a:t> </a:t>
            </a:r>
            <a:r>
              <a:rPr lang="en-US" b="0" dirty="0" err="1"/>
              <a:t>ebből</a:t>
            </a:r>
            <a:r>
              <a:rPr lang="en-US" b="0" dirty="0"/>
              <a:t> </a:t>
            </a:r>
            <a:r>
              <a:rPr lang="en-US" b="0" dirty="0" err="1"/>
              <a:t>gondunk</a:t>
            </a:r>
            <a:r>
              <a:rPr lang="en-US" b="0" dirty="0"/>
              <a:t> (</a:t>
            </a:r>
            <a:r>
              <a:rPr lang="en-US" b="0" dirty="0" err="1"/>
              <a:t>Ez</a:t>
            </a:r>
            <a:r>
              <a:rPr lang="en-US" b="0" dirty="0"/>
              <a:t> </a:t>
            </a:r>
            <a:r>
              <a:rPr lang="en-US" b="0" dirty="0" err="1"/>
              <a:t>arra</a:t>
            </a:r>
            <a:r>
              <a:rPr lang="en-US" b="0" dirty="0"/>
              <a:t> </a:t>
            </a:r>
            <a:r>
              <a:rPr lang="en-US" b="0" dirty="0" err="1"/>
              <a:t>referál</a:t>
            </a:r>
            <a:r>
              <a:rPr lang="en-US" b="0" dirty="0"/>
              <a:t> </a:t>
            </a:r>
            <a:r>
              <a:rPr lang="en-US" b="0" dirty="0" err="1"/>
              <a:t>ahogy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rákötjük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erőforrásainkat</a:t>
            </a:r>
            <a:r>
              <a:rPr lang="en-US" b="0" dirty="0"/>
              <a:t> a </a:t>
            </a:r>
            <a:r>
              <a:rPr lang="en-US" b="0" dirty="0" err="1"/>
              <a:t>pipelinera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/>
              <a:t>ha </a:t>
            </a:r>
            <a:r>
              <a:rPr lang="en-US" b="0" dirty="0" err="1"/>
              <a:t>már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importálás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kösd</a:t>
            </a:r>
            <a:r>
              <a:rPr lang="en-US" b="0" dirty="0"/>
              <a:t> </a:t>
            </a:r>
            <a:r>
              <a:rPr lang="en-US" b="0" dirty="0" err="1"/>
              <a:t>rá</a:t>
            </a:r>
            <a:r>
              <a:rPr lang="en-US" b="0" dirty="0"/>
              <a:t> a 3. </a:t>
            </a:r>
            <a:r>
              <a:rPr lang="en-US" b="0" dirty="0" err="1"/>
              <a:t>indexre</a:t>
            </a:r>
            <a:r>
              <a:rPr lang="en-US" b="0" dirty="0"/>
              <a:t>: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env.CreateSRV</a:t>
            </a:r>
            <a:r>
              <a:rPr lang="en-US" b="0" dirty="0"/>
              <a:t>(</a:t>
            </a:r>
            <a:r>
              <a:rPr lang="en-US" b="0" dirty="0" err="1"/>
              <a:t>device.Get</a:t>
            </a:r>
            <a:r>
              <a:rPr lang="en-US" b="0" dirty="0"/>
              <a:t>(), </a:t>
            </a:r>
            <a:r>
              <a:rPr lang="en-US" b="0" dirty="0" err="1"/>
              <a:t>texHeap.Get</a:t>
            </a:r>
            <a:r>
              <a:rPr lang="en-US" b="0" dirty="0"/>
              <a:t>(), 3);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5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0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root signature 3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dologgal</a:t>
            </a:r>
            <a:r>
              <a:rPr lang="en-US" dirty="0"/>
              <a:t>: </a:t>
            </a:r>
            <a:r>
              <a:rPr lang="en-US" dirty="0" err="1"/>
              <a:t>perframe</a:t>
            </a:r>
            <a:r>
              <a:rPr lang="en-US" dirty="0"/>
              <a:t> </a:t>
            </a:r>
            <a:r>
              <a:rPr lang="en-US" dirty="0" err="1"/>
              <a:t>konstans</a:t>
            </a:r>
            <a:r>
              <a:rPr lang="en-US" dirty="0"/>
              <a:t> buffer, per object </a:t>
            </a:r>
            <a:r>
              <a:rPr lang="en-US" dirty="0" err="1"/>
              <a:t>konstans</a:t>
            </a:r>
            <a:r>
              <a:rPr lang="en-US" dirty="0"/>
              <a:t> buffer,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descriptor table meg </a:t>
            </a:r>
            <a:r>
              <a:rPr lang="en-US" dirty="0" err="1"/>
              <a:t>egy</a:t>
            </a:r>
            <a:r>
              <a:rPr lang="en-US" dirty="0"/>
              <a:t> static sampler.</a:t>
            </a:r>
          </a:p>
          <a:p>
            <a:endParaRPr lang="en-US" dirty="0"/>
          </a:p>
          <a:p>
            <a:r>
              <a:rPr lang="en-US" b="1" dirty="0" err="1"/>
              <a:t>Megjegyzés</a:t>
            </a:r>
            <a:r>
              <a:rPr lang="en-US" b="1" dirty="0"/>
              <a:t>:</a:t>
            </a:r>
            <a:r>
              <a:rPr lang="en-US" dirty="0"/>
              <a:t> ha </a:t>
            </a:r>
            <a:r>
              <a:rPr lang="en-US" dirty="0" err="1"/>
              <a:t>már</a:t>
            </a:r>
            <a:r>
              <a:rPr lang="en-US" dirty="0"/>
              <a:t> van </a:t>
            </a:r>
            <a:r>
              <a:rPr lang="en-US" dirty="0" err="1"/>
              <a:t>envmap-etek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numDescriptors</a:t>
            </a:r>
            <a:r>
              <a:rPr lang="en-US" dirty="0"/>
              <a:t>=4 </a:t>
            </a:r>
            <a:r>
              <a:rPr lang="en-US" dirty="0" err="1"/>
              <a:t>logikusan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Ezekre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inputokra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outputokra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. </a:t>
            </a:r>
            <a:r>
              <a:rPr lang="en-US" dirty="0" err="1"/>
              <a:t>Eddig</a:t>
            </a:r>
            <a:r>
              <a:rPr lang="en-US" dirty="0"/>
              <a:t>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dolgoztunk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modellünkben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input </a:t>
            </a:r>
            <a:r>
              <a:rPr lang="en-US" dirty="0" err="1"/>
              <a:t>assemblernek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binormal </a:t>
            </a:r>
            <a:r>
              <a:rPr lang="en-US" dirty="0" err="1"/>
              <a:t>vektorai</a:t>
            </a:r>
            <a:r>
              <a:rPr lang="en-US" dirty="0"/>
              <a:t>. </a:t>
            </a:r>
            <a:r>
              <a:rPr lang="en-US" dirty="0" err="1"/>
              <a:t>Deriválással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a GPU-n (</a:t>
            </a: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), de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bb ha most a CPU-ra </a:t>
            </a:r>
            <a:r>
              <a:rPr lang="en-US" dirty="0" err="1"/>
              <a:t>hagyjuk</a:t>
            </a:r>
            <a:r>
              <a:rPr lang="en-US" dirty="0"/>
              <a:t> </a:t>
            </a:r>
            <a:r>
              <a:rPr lang="en-US" dirty="0" err="1"/>
              <a:t>betöltéskor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Az </a:t>
            </a:r>
            <a:r>
              <a:rPr lang="en-US" dirty="0" err="1"/>
              <a:t>outputokban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3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2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lesznek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lightDirTS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viewDirTS</a:t>
            </a:r>
            <a:r>
              <a:rPr lang="en-US" dirty="0"/>
              <a:t>: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 (</a:t>
            </a:r>
            <a:r>
              <a:rPr lang="en-US" dirty="0" err="1"/>
              <a:t>szem</a:t>
            </a:r>
            <a:r>
              <a:rPr lang="en-US" dirty="0"/>
              <a:t> =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pozíciója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TS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annyit</a:t>
            </a:r>
            <a:r>
              <a:rPr lang="en-US" dirty="0"/>
              <a:t> </a:t>
            </a:r>
            <a:r>
              <a:rPr lang="en-US" dirty="0" err="1"/>
              <a:t>rövidít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Texture Space,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abban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Azt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jelent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koordinátarendszerében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a </a:t>
            </a:r>
            <a:r>
              <a:rPr lang="en-US" dirty="0" err="1"/>
              <a:t>kövektezőkben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tárgyalni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Linalg</a:t>
            </a:r>
            <a:r>
              <a:rPr lang="en-US" dirty="0"/>
              <a:t> </a:t>
            </a:r>
            <a:r>
              <a:rPr lang="en-US" dirty="0" err="1"/>
              <a:t>emlékeztető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(ONB, </a:t>
            </a:r>
            <a:r>
              <a:rPr lang="en-US" dirty="0" err="1"/>
              <a:t>angol</a:t>
            </a:r>
            <a:r>
              <a:rPr lang="en-US" dirty="0"/>
              <a:t> </a:t>
            </a:r>
            <a:r>
              <a:rPr lang="en-US" dirty="0" err="1"/>
              <a:t>irodalomban</a:t>
            </a:r>
            <a:r>
              <a:rPr lang="en-US" dirty="0"/>
              <a:t> </a:t>
            </a:r>
            <a:r>
              <a:rPr lang="en-US" dirty="0" err="1"/>
              <a:t>általában</a:t>
            </a:r>
            <a:r>
              <a:rPr lang="en-US" dirty="0"/>
              <a:t> ONS):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</a:t>
            </a:r>
            <a:r>
              <a:rPr lang="en-US" dirty="0" err="1"/>
              <a:t>amelynek</a:t>
            </a:r>
            <a:r>
              <a:rPr lang="en-US" dirty="0"/>
              <a:t> </a:t>
            </a:r>
            <a:r>
              <a:rPr lang="en-US" dirty="0" err="1"/>
              <a:t>vektorai</a:t>
            </a:r>
            <a:r>
              <a:rPr lang="en-US" dirty="0"/>
              <a:t> </a:t>
            </a:r>
            <a:r>
              <a:rPr lang="en-US" dirty="0" err="1"/>
              <a:t>egység</a:t>
            </a:r>
            <a:r>
              <a:rPr lang="en-US" dirty="0"/>
              <a:t> </a:t>
            </a:r>
            <a:r>
              <a:rPr lang="en-US" dirty="0" err="1"/>
              <a:t>hosszúak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páronként</a:t>
            </a:r>
            <a:r>
              <a:rPr lang="en-US" dirty="0"/>
              <a:t> </a:t>
            </a:r>
            <a:r>
              <a:rPr lang="en-US" dirty="0" err="1"/>
              <a:t>merőlegesek</a:t>
            </a:r>
            <a:r>
              <a:rPr lang="en-US" dirty="0"/>
              <a:t> </a:t>
            </a:r>
            <a:r>
              <a:rPr lang="en-US" dirty="0" err="1"/>
              <a:t>egymásra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is </a:t>
            </a:r>
            <a:r>
              <a:rPr lang="en-US" dirty="0" err="1"/>
              <a:t>igaz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bázisvektorokat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mátrixba</a:t>
            </a:r>
            <a:r>
              <a:rPr lang="en-US" dirty="0"/>
              <a:t> </a:t>
            </a:r>
            <a:r>
              <a:rPr lang="en-US" dirty="0" err="1"/>
              <a:t>szervezzük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unitér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inverze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mátrixnak</a:t>
            </a:r>
            <a:r>
              <a:rPr lang="en-US" dirty="0"/>
              <a:t> a </a:t>
            </a:r>
            <a:r>
              <a:rPr lang="en-US" dirty="0" err="1"/>
              <a:t>transzponáltjának</a:t>
            </a:r>
            <a:r>
              <a:rPr lang="en-US" dirty="0"/>
              <a:t> a </a:t>
            </a:r>
            <a:r>
              <a:rPr lang="en-US" dirty="0" err="1"/>
              <a:t>komplex</a:t>
            </a:r>
            <a:r>
              <a:rPr lang="en-US" dirty="0"/>
              <a:t> </a:t>
            </a:r>
            <a:r>
              <a:rPr lang="en-US" dirty="0" err="1"/>
              <a:t>konjugáltja</a:t>
            </a:r>
            <a:r>
              <a:rPr lang="en-US" dirty="0"/>
              <a:t>.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valós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a </a:t>
            </a:r>
            <a:r>
              <a:rPr lang="en-US" dirty="0" err="1"/>
              <a:t>transzponált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kényelmes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HLSL-ben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GPU-n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invertálás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létezik</a:t>
            </a:r>
            <a:r>
              <a:rPr lang="en-US" dirty="0"/>
              <a:t> (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magunk</a:t>
            </a:r>
            <a:r>
              <a:rPr lang="en-US" dirty="0"/>
              <a:t> </a:t>
            </a:r>
            <a:r>
              <a:rPr lang="en-US" dirty="0" err="1"/>
              <a:t>implementálhatnánk</a:t>
            </a:r>
            <a:r>
              <a:rPr lang="en-US" dirty="0"/>
              <a:t>, de </a:t>
            </a:r>
            <a:r>
              <a:rPr lang="en-US" dirty="0" err="1"/>
              <a:t>felesleges</a:t>
            </a:r>
            <a:r>
              <a:rPr lang="en-US" dirty="0"/>
              <a:t>).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mátrixxal</a:t>
            </a:r>
            <a:r>
              <a:rPr lang="en-US" dirty="0"/>
              <a:t>, </a:t>
            </a:r>
            <a:r>
              <a:rPr lang="en-US" dirty="0" err="1"/>
              <a:t>eldönthetjük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.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tulajdonság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komment</a:t>
            </a:r>
            <a:r>
              <a:rPr lang="en-US" dirty="0"/>
              <a:t> a T,B,N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sodrásáról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vontakozik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balkezes</a:t>
            </a:r>
            <a:r>
              <a:rPr lang="en-US" dirty="0"/>
              <a:t> </a:t>
            </a:r>
            <a:r>
              <a:rPr lang="en-US" dirty="0" err="1"/>
              <a:t>rendszert</a:t>
            </a:r>
            <a:r>
              <a:rPr lang="en-US" dirty="0"/>
              <a:t> </a:t>
            </a:r>
            <a:r>
              <a:rPr lang="en-US" dirty="0" err="1"/>
              <a:t>alkotnak</a:t>
            </a:r>
            <a:r>
              <a:rPr lang="en-US" dirty="0"/>
              <a:t>, </a:t>
            </a:r>
            <a:r>
              <a:rPr lang="en-US" dirty="0" err="1"/>
              <a:t>nekünk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jobbkezes</a:t>
            </a:r>
            <a:r>
              <a:rPr lang="en-US" dirty="0"/>
              <a:t> </a:t>
            </a:r>
            <a:r>
              <a:rPr lang="en-US" dirty="0" err="1"/>
              <a:t>rendszert</a:t>
            </a:r>
            <a:r>
              <a:rPr lang="en-US" dirty="0"/>
              <a:t> </a:t>
            </a:r>
            <a:r>
              <a:rPr lang="en-US" dirty="0" err="1"/>
              <a:t>alkossanak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résznek</a:t>
            </a:r>
            <a:r>
              <a:rPr lang="en-US" dirty="0"/>
              <a:t> a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segítsen</a:t>
            </a:r>
            <a:r>
              <a:rPr lang="en-US" dirty="0"/>
              <a:t> </a:t>
            </a:r>
            <a:r>
              <a:rPr lang="en-US" dirty="0" err="1"/>
              <a:t>esetlegesen</a:t>
            </a:r>
            <a:r>
              <a:rPr lang="en-US" dirty="0"/>
              <a:t> </a:t>
            </a:r>
            <a:r>
              <a:rPr lang="en-US" dirty="0" err="1"/>
              <a:t>elmélyíteni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ismereteket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megnyitod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rnormal.jpg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látod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nagyrész</a:t>
            </a:r>
            <a:r>
              <a:rPr lang="en-US" dirty="0"/>
              <a:t> </a:t>
            </a:r>
            <a:r>
              <a:rPr lang="en-US" dirty="0" err="1"/>
              <a:t>kékes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mert</a:t>
            </a:r>
            <a:r>
              <a:rPr lang="en-US" dirty="0"/>
              <a:t> a Z </a:t>
            </a:r>
            <a:r>
              <a:rPr lang="en-US" dirty="0" err="1"/>
              <a:t>irányhoz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elmozgatni</a:t>
            </a:r>
            <a:r>
              <a:rPr lang="en-US" dirty="0"/>
              <a:t> a </a:t>
            </a:r>
            <a:r>
              <a:rPr lang="en-US" dirty="0" err="1"/>
              <a:t>normálokat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normálison</a:t>
            </a:r>
            <a:r>
              <a:rPr lang="en-US" dirty="0"/>
              <a:t>, </a:t>
            </a:r>
            <a:r>
              <a:rPr lang="en-US" dirty="0" err="1"/>
              <a:t>ott</a:t>
            </a:r>
            <a:r>
              <a:rPr lang="en-US" dirty="0"/>
              <a:t> 0,0,1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abba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belegondolni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T,B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információnk</a:t>
            </a:r>
            <a:r>
              <a:rPr lang="en-US" dirty="0"/>
              <a:t> a </a:t>
            </a:r>
            <a:r>
              <a:rPr lang="en-US" dirty="0" err="1"/>
              <a:t>vertexekről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ugyanúgy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készítene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</a:t>
            </a:r>
            <a:r>
              <a:rPr lang="en-US" dirty="0"/>
              <a:t> mesh-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tartozik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lekódolni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abszolút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magán</a:t>
            </a:r>
            <a:r>
              <a:rPr lang="en-US" dirty="0"/>
              <a:t> </a:t>
            </a:r>
            <a:r>
              <a:rPr lang="en-US" dirty="0" err="1"/>
              <a:t>worldspace</a:t>
            </a:r>
            <a:r>
              <a:rPr lang="en-US" dirty="0"/>
              <a:t>-ben (</a:t>
            </a:r>
            <a:r>
              <a:rPr lang="en-US" dirty="0" err="1"/>
              <a:t>modellezési</a:t>
            </a:r>
            <a:r>
              <a:rPr lang="en-US" dirty="0"/>
              <a:t> </a:t>
            </a:r>
            <a:r>
              <a:rPr lang="en-US" dirty="0" err="1"/>
              <a:t>koordinátarendszerben</a:t>
            </a:r>
            <a:r>
              <a:rPr lang="en-US" dirty="0"/>
              <a:t>).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pazarló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csomó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véletlenszer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kosz</a:t>
            </a:r>
            <a:r>
              <a:rPr lang="en-US" dirty="0"/>
              <a:t>, </a:t>
            </a:r>
            <a:r>
              <a:rPr lang="en-US" dirty="0" err="1"/>
              <a:t>elváltozások</a:t>
            </a:r>
            <a:r>
              <a:rPr lang="en-US" dirty="0"/>
              <a:t> </a:t>
            </a:r>
            <a:r>
              <a:rPr lang="en-US" dirty="0" err="1"/>
              <a:t>stb</a:t>
            </a:r>
            <a:r>
              <a:rPr lang="en-US" dirty="0"/>
              <a:t>, </a:t>
            </a:r>
            <a:r>
              <a:rPr lang="en-US" dirty="0" err="1"/>
              <a:t>bőven</a:t>
            </a:r>
            <a:r>
              <a:rPr lang="en-US" dirty="0"/>
              <a:t> </a:t>
            </a:r>
            <a:r>
              <a:rPr lang="en-US" dirty="0" err="1"/>
              <a:t>újrahasznosíthatóak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ugyanaz</a:t>
            </a:r>
            <a:r>
              <a:rPr lang="en-US" dirty="0"/>
              <a:t> a material (</a:t>
            </a:r>
            <a:r>
              <a:rPr lang="en-US" dirty="0" err="1"/>
              <a:t>amihez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tartozhat</a:t>
            </a:r>
            <a:r>
              <a:rPr lang="en-US" dirty="0"/>
              <a:t>)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meshre</a:t>
            </a:r>
            <a:r>
              <a:rPr lang="en-US" dirty="0"/>
              <a:t> is </a:t>
            </a:r>
            <a:r>
              <a:rPr lang="en-US" dirty="0" err="1"/>
              <a:t>rátehető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Viszont</a:t>
            </a:r>
            <a:r>
              <a:rPr lang="en-US" dirty="0"/>
              <a:t>, ha a </a:t>
            </a:r>
            <a:r>
              <a:rPr lang="en-US" dirty="0" err="1"/>
              <a:t>megborzolt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(a normal </a:t>
            </a:r>
            <a:r>
              <a:rPr lang="en-US" dirty="0" err="1"/>
              <a:t>mapből</a:t>
            </a:r>
            <a:r>
              <a:rPr lang="en-US" dirty="0"/>
              <a:t>),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normálishoz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 </a:t>
            </a:r>
            <a:r>
              <a:rPr lang="en-US" dirty="0" err="1"/>
              <a:t>viszonyítva</a:t>
            </a:r>
            <a:r>
              <a:rPr lang="en-US" dirty="0"/>
              <a:t>.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kevés</a:t>
            </a:r>
            <a:r>
              <a:rPr lang="en-US" dirty="0"/>
              <a:t> </a:t>
            </a:r>
            <a:r>
              <a:rPr lang="en-US" dirty="0" err="1"/>
              <a:t>információ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szimpla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orientációról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.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síkot</a:t>
            </a:r>
            <a:r>
              <a:rPr lang="en-US" dirty="0"/>
              <a:t> </a:t>
            </a:r>
            <a:r>
              <a:rPr lang="en-US" dirty="0" err="1"/>
              <a:t>határoz</a:t>
            </a:r>
            <a:r>
              <a:rPr lang="en-US" dirty="0"/>
              <a:t> meg, de </a:t>
            </a:r>
            <a:r>
              <a:rPr lang="en-US" dirty="0" err="1"/>
              <a:t>akörül</a:t>
            </a:r>
            <a:r>
              <a:rPr lang="en-US" dirty="0"/>
              <a:t> a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</a:t>
            </a:r>
            <a:r>
              <a:rPr lang="en-US" dirty="0" err="1"/>
              <a:t>foroghatunk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“</a:t>
            </a:r>
            <a:r>
              <a:rPr lang="en-US" dirty="0" err="1"/>
              <a:t>helyes</a:t>
            </a:r>
            <a:r>
              <a:rPr lang="en-US" dirty="0"/>
              <a:t>” </a:t>
            </a:r>
            <a:r>
              <a:rPr lang="en-US" dirty="0" err="1"/>
              <a:t>megoldást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lecsökkenteni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darab</a:t>
            </a:r>
            <a:r>
              <a:rPr lang="en-US" dirty="0"/>
              <a:t> </a:t>
            </a:r>
            <a:r>
              <a:rPr lang="en-US" dirty="0" err="1"/>
              <a:t>megoldásra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ha T,B,N </a:t>
            </a:r>
            <a:r>
              <a:rPr lang="en-US" dirty="0" err="1"/>
              <a:t>bázisba</a:t>
            </a:r>
            <a:r>
              <a:rPr lang="en-US" dirty="0"/>
              <a:t> </a:t>
            </a:r>
            <a:r>
              <a:rPr lang="en-US" dirty="0" err="1"/>
              <a:t>áttérünk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megjegyezni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elegendő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átadni</a:t>
            </a:r>
            <a:r>
              <a:rPr lang="en-US" dirty="0"/>
              <a:t> a </a:t>
            </a:r>
            <a:r>
              <a:rPr lang="en-US" dirty="0" err="1"/>
              <a:t>tangenst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a </a:t>
            </a:r>
            <a:r>
              <a:rPr lang="en-US" dirty="0" err="1"/>
              <a:t>binormálist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mindkettő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harmadik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Gram-Schmidt </a:t>
            </a:r>
            <a:r>
              <a:rPr lang="en-US" dirty="0" err="1"/>
              <a:t>ortogonalizálással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kiszámolható</a:t>
            </a:r>
            <a:r>
              <a:rPr lang="en-US" dirty="0"/>
              <a:t>, de </a:t>
            </a:r>
            <a:r>
              <a:rPr lang="en-US" dirty="0" err="1"/>
              <a:t>még</a:t>
            </a:r>
            <a:r>
              <a:rPr lang="en-US" dirty="0"/>
              <a:t> a cross is </a:t>
            </a:r>
            <a:r>
              <a:rPr lang="en-US" dirty="0" err="1"/>
              <a:t>helyes</a:t>
            </a:r>
            <a:r>
              <a:rPr lang="en-US" dirty="0"/>
              <a:t> </a:t>
            </a:r>
            <a:r>
              <a:rPr lang="en-US" dirty="0" err="1"/>
              <a:t>eredményre</a:t>
            </a:r>
            <a:r>
              <a:rPr lang="en-US" dirty="0"/>
              <a:t> </a:t>
            </a:r>
            <a:r>
              <a:rPr lang="en-US" dirty="0" err="1"/>
              <a:t>vezet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7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előállítunk</a:t>
            </a:r>
            <a:r>
              <a:rPr lang="en-US" dirty="0"/>
              <a:t>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a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koordinátája</a:t>
            </a:r>
            <a:r>
              <a:rPr lang="en-US" dirty="0"/>
              <a:t> </a:t>
            </a:r>
            <a:r>
              <a:rPr lang="en-US" dirty="0" err="1"/>
              <a:t>annak</a:t>
            </a:r>
            <a:r>
              <a:rPr lang="en-US" dirty="0"/>
              <a:t> a </a:t>
            </a:r>
            <a:r>
              <a:rPr lang="en-US" dirty="0" err="1"/>
              <a:t>pontnak</a:t>
            </a:r>
            <a:r>
              <a:rPr lang="en-US" dirty="0"/>
              <a:t>, </a:t>
            </a:r>
            <a:r>
              <a:rPr lang="en-US" dirty="0" err="1"/>
              <a:t>amelyet</a:t>
            </a:r>
            <a:r>
              <a:rPr lang="en-US" dirty="0"/>
              <a:t> </a:t>
            </a:r>
            <a:r>
              <a:rPr lang="en-US" dirty="0" err="1"/>
              <a:t>éppen</a:t>
            </a:r>
            <a:r>
              <a:rPr lang="en-US" dirty="0"/>
              <a:t> </a:t>
            </a:r>
            <a:r>
              <a:rPr lang="en-US" dirty="0" err="1"/>
              <a:t>számítunk</a:t>
            </a:r>
            <a:r>
              <a:rPr lang="en-US" dirty="0"/>
              <a:t>. A light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órákon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át-transzformáljuk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transzformáció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. Az </a:t>
            </a:r>
            <a:r>
              <a:rPr lang="en-US" dirty="0" err="1"/>
              <a:t>inverz</a:t>
            </a:r>
            <a:r>
              <a:rPr lang="en-US" dirty="0"/>
              <a:t> model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transzponáltja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uniform </a:t>
            </a:r>
            <a:r>
              <a:rPr lang="en-US" dirty="0" err="1"/>
              <a:t>skálázás</a:t>
            </a:r>
            <a:r>
              <a:rPr lang="en-US" dirty="0"/>
              <a:t> is van,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nyírás</a:t>
            </a:r>
            <a:r>
              <a:rPr lang="en-US" dirty="0"/>
              <a:t> </a:t>
            </a:r>
            <a:r>
              <a:rPr lang="en-US" dirty="0" err="1"/>
              <a:t>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. De </a:t>
            </a:r>
            <a:r>
              <a:rPr lang="en-US" dirty="0" err="1"/>
              <a:t>biztosra</a:t>
            </a:r>
            <a:r>
              <a:rPr lang="en-US" dirty="0"/>
              <a:t> </a:t>
            </a:r>
            <a:r>
              <a:rPr lang="en-US" dirty="0" err="1"/>
              <a:t>megyünk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előállt</a:t>
            </a:r>
            <a:r>
              <a:rPr lang="en-US" dirty="0"/>
              <a:t>,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használnunk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eléggé</a:t>
            </a:r>
            <a:r>
              <a:rPr lang="en-US" dirty="0"/>
              <a:t> </a:t>
            </a:r>
            <a:r>
              <a:rPr lang="en-US" dirty="0" err="1"/>
              <a:t>könny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dolgunk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összeszorozgatunk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átküldjük</a:t>
            </a:r>
            <a:r>
              <a:rPr lang="en-US" dirty="0"/>
              <a:t> a pixel </a:t>
            </a:r>
            <a:r>
              <a:rPr lang="en-US" dirty="0" err="1"/>
              <a:t>shadernek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meg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áttranszformálása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Megfigyelhető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bár</a:t>
            </a:r>
            <a:r>
              <a:rPr lang="en-US" dirty="0"/>
              <a:t> a root </a:t>
            </a:r>
            <a:r>
              <a:rPr lang="en-US" dirty="0" err="1"/>
              <a:t>signaturebe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tettük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DescriptorTable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(SRV(t0,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numDescriptors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=3))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Megjegyzés</a:t>
            </a:r>
            <a:r>
              <a:rPr lang="fr-F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van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uncommenteld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megfelelő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sort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Mégis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név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szerint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tettük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t0, t1, t2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regiszterekbe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diffuseTex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bumpTex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textúrákat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t0-ba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kerül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átfolyik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Ehhez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kapcsolódó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kitérő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nagyon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csinálsz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kifejezetten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figyelned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legutolsó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szeretnél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feltölteni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külön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space-be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Tehát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működne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írnánk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</a:t>
            </a:r>
            <a:r>
              <a:rPr lang="en-US" dirty="0"/>
              <a:t>, space1</a:t>
            </a:r>
            <a:r>
              <a:rPr lang="hu-HU" dirty="0"/>
              <a:t>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</a:t>
            </a:r>
            <a:r>
              <a:rPr lang="en-US" dirty="0"/>
              <a:t>, space1</a:t>
            </a:r>
            <a:r>
              <a:rPr lang="hu-HU" dirty="0"/>
              <a:t>);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ilyenkor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kötünk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 a space1 </a:t>
            </a:r>
            <a:r>
              <a:rPr lang="en-US" dirty="0" err="1"/>
              <a:t>regisztertérbe</a:t>
            </a:r>
            <a:r>
              <a:rPr lang="en-US" dirty="0"/>
              <a:t> a root signature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csak</a:t>
            </a:r>
            <a:r>
              <a:rPr lang="en-US" dirty="0"/>
              <a:t> a space0-ba. </a:t>
            </a:r>
            <a:r>
              <a:rPr lang="en-US" dirty="0" err="1"/>
              <a:t>Ugyanis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specifikáljuk</a:t>
            </a:r>
            <a:r>
              <a:rPr lang="en-US" dirty="0"/>
              <a:t> a register space-t </a:t>
            </a:r>
            <a:r>
              <a:rPr lang="en-US" dirty="0" err="1"/>
              <a:t>akkor</a:t>
            </a:r>
            <a:r>
              <a:rPr lang="en-US" dirty="0"/>
              <a:t> default 0, mint </a:t>
            </a:r>
            <a:r>
              <a:rPr lang="en-US" dirty="0" err="1"/>
              <a:t>általában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exakt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textúránkból</a:t>
            </a:r>
            <a:r>
              <a:rPr lang="en-US" dirty="0"/>
              <a:t> [0,1]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áttesszük</a:t>
            </a:r>
            <a:r>
              <a:rPr lang="en-US" dirty="0"/>
              <a:t> [-1,1]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azzal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könnyebb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megérteni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 a </a:t>
            </a:r>
            <a:r>
              <a:rPr lang="en-US" dirty="0" err="1"/>
              <a:t>normáltextúrát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eljárás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értékeket</a:t>
            </a:r>
            <a:r>
              <a:rPr lang="en-US" dirty="0"/>
              <a:t> , </a:t>
            </a:r>
            <a:r>
              <a:rPr lang="en-US" dirty="0" err="1"/>
              <a:t>amik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RGB </a:t>
            </a:r>
            <a:r>
              <a:rPr lang="en-US" dirty="0" err="1"/>
              <a:t>értékekként</a:t>
            </a:r>
            <a:r>
              <a:rPr lang="en-US" dirty="0"/>
              <a:t> is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[-1,1] </a:t>
            </a:r>
            <a:r>
              <a:rPr lang="en-US" dirty="0" err="1"/>
              <a:t>értékeket</a:t>
            </a:r>
            <a:r>
              <a:rPr lang="en-US" dirty="0"/>
              <a:t> le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skálázni</a:t>
            </a:r>
            <a:r>
              <a:rPr lang="en-US" dirty="0"/>
              <a:t> [0,1]-</a:t>
            </a:r>
            <a:r>
              <a:rPr lang="en-US" dirty="0" err="1"/>
              <a:t>ig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0.5 * normal + 0.5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kész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visszafele</a:t>
            </a:r>
            <a:r>
              <a:rPr lang="en-US" dirty="0"/>
              <a:t>: 2.0 * normal – 1.0, </a:t>
            </a:r>
            <a:r>
              <a:rPr lang="en-US" dirty="0" err="1"/>
              <a:t>vagy</a:t>
            </a:r>
            <a:r>
              <a:rPr lang="en-US" dirty="0"/>
              <a:t> ha </a:t>
            </a:r>
            <a:r>
              <a:rPr lang="en-US" dirty="0" err="1"/>
              <a:t>leosztunk</a:t>
            </a:r>
            <a:r>
              <a:rPr lang="en-US" dirty="0"/>
              <a:t> </a:t>
            </a:r>
            <a:r>
              <a:rPr lang="en-US" dirty="0" err="1"/>
              <a:t>kettővel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: normal -0.5,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egységhosszú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esetleges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filterezések</a:t>
            </a:r>
            <a:r>
              <a:rPr lang="en-US" dirty="0"/>
              <a:t> </a:t>
            </a:r>
            <a:r>
              <a:rPr lang="en-US" dirty="0" err="1"/>
              <a:t>szolhatnak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pixelből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mintát</a:t>
            </a:r>
            <a:r>
              <a:rPr lang="en-US" dirty="0"/>
              <a:t> a sampler, pl </a:t>
            </a:r>
            <a:r>
              <a:rPr lang="en-US" dirty="0" err="1"/>
              <a:t>bilineáris</a:t>
            </a:r>
            <a:r>
              <a:rPr lang="en-US" dirty="0"/>
              <a:t>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 err="1"/>
              <a:t>rés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Eddig</a:t>
            </a:r>
            <a:r>
              <a:rPr lang="en-US" dirty="0"/>
              <a:t> a </a:t>
            </a:r>
            <a:r>
              <a:rPr lang="en-US" dirty="0" err="1"/>
              <a:t>pillanatig</a:t>
            </a:r>
            <a:r>
              <a:rPr lang="en-US" dirty="0"/>
              <a:t> </a:t>
            </a:r>
            <a:r>
              <a:rPr lang="en-US" dirty="0" err="1"/>
              <a:t>épült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történet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most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használhassuk</a:t>
            </a:r>
            <a:r>
              <a:rPr lang="en-US" dirty="0"/>
              <a:t> a </a:t>
            </a:r>
            <a:r>
              <a:rPr lang="en-US" dirty="0" err="1"/>
              <a:t>világításra</a:t>
            </a:r>
            <a:r>
              <a:rPr lang="en-US" dirty="0"/>
              <a:t>. </a:t>
            </a:r>
            <a:r>
              <a:rPr lang="en-US" dirty="0" err="1"/>
              <a:t>Miután</a:t>
            </a:r>
            <a:r>
              <a:rPr lang="en-US" dirty="0"/>
              <a:t> </a:t>
            </a:r>
            <a:r>
              <a:rPr lang="en-US" dirty="0" err="1"/>
              <a:t>megturbáltuk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irányt</a:t>
            </a:r>
            <a:r>
              <a:rPr lang="en-US" dirty="0"/>
              <a:t> </a:t>
            </a:r>
            <a:r>
              <a:rPr lang="en-US" dirty="0" err="1"/>
              <a:t>használtuk</a:t>
            </a:r>
            <a:r>
              <a:rPr lang="en-US" dirty="0"/>
              <a:t>,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shadelés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Nagy </a:t>
            </a:r>
            <a:r>
              <a:rPr lang="en-US" dirty="0" err="1"/>
              <a:t>eséllyel</a:t>
            </a:r>
            <a:r>
              <a:rPr lang="en-US" dirty="0"/>
              <a:t> </a:t>
            </a:r>
            <a:r>
              <a:rPr lang="en-US" dirty="0" err="1"/>
              <a:t>neked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fog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kinézni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ne </a:t>
            </a:r>
            <a:r>
              <a:rPr lang="en-US" dirty="0" err="1"/>
              <a:t>fejetlenül</a:t>
            </a:r>
            <a:r>
              <a:rPr lang="en-US" dirty="0"/>
              <a:t> </a:t>
            </a:r>
            <a:r>
              <a:rPr lang="en-US" dirty="0" err="1"/>
              <a:t>másolgasd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kódot</a:t>
            </a:r>
            <a:r>
              <a:rPr lang="en-US" dirty="0"/>
              <a:t>. A </a:t>
            </a:r>
            <a:r>
              <a:rPr lang="en-US" dirty="0" err="1"/>
              <a:t>Sphere.fbx</a:t>
            </a:r>
            <a:r>
              <a:rPr lang="en-US" dirty="0"/>
              <a:t>-be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exportáltam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2.5 </a:t>
            </a:r>
            <a:r>
              <a:rPr lang="en-US" dirty="0" err="1"/>
              <a:t>sugarú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, de </a:t>
            </a:r>
            <a:r>
              <a:rPr lang="en-US" dirty="0" err="1"/>
              <a:t>sajnos</a:t>
            </a:r>
            <a:r>
              <a:rPr lang="en-US" dirty="0"/>
              <a:t>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tökéletes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textúrázzuk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valahol</a:t>
            </a:r>
            <a:r>
              <a:rPr lang="en-US" dirty="0"/>
              <a:t> </a:t>
            </a:r>
            <a:r>
              <a:rPr lang="en-US" dirty="0" err="1"/>
              <a:t>össze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érniük</a:t>
            </a:r>
            <a:r>
              <a:rPr lang="en-US" dirty="0"/>
              <a:t> a </a:t>
            </a:r>
            <a:r>
              <a:rPr lang="en-US" dirty="0" err="1"/>
              <a:t>koordinátáknak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elforgatom</a:t>
            </a:r>
            <a:r>
              <a:rPr lang="en-US" dirty="0"/>
              <a:t> X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PI/2-vel, </a:t>
            </a:r>
            <a:r>
              <a:rPr lang="en-US" dirty="0" err="1"/>
              <a:t>ekkor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sarkpontok</a:t>
            </a:r>
            <a:r>
              <a:rPr lang="en-US" dirty="0"/>
              <a:t> </a:t>
            </a:r>
            <a:r>
              <a:rPr lang="en-US" dirty="0" err="1"/>
              <a:t>felülre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alura</a:t>
            </a:r>
            <a:r>
              <a:rPr lang="en-US" dirty="0"/>
              <a:t> </a:t>
            </a:r>
            <a:r>
              <a:rPr lang="en-US" dirty="0" err="1"/>
              <a:t>kerülnek</a:t>
            </a:r>
            <a:r>
              <a:rPr lang="en-US" dirty="0"/>
              <a:t>,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folyamatsan</a:t>
            </a:r>
            <a:r>
              <a:rPr lang="en-US" dirty="0"/>
              <a:t> </a:t>
            </a:r>
            <a:r>
              <a:rPr lang="en-US" dirty="0" err="1"/>
              <a:t>forgatom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eltelt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beletesz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mozgást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 a </a:t>
            </a:r>
            <a:r>
              <a:rPr lang="en-US" dirty="0" err="1"/>
              <a:t>történéseket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összemosások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Ami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kiemelendő</a:t>
            </a:r>
            <a:r>
              <a:rPr lang="en-US" dirty="0"/>
              <a:t>: A </a:t>
            </a:r>
            <a:r>
              <a:rPr lang="en-US" dirty="0" err="1"/>
              <a:t>modell</a:t>
            </a:r>
            <a:r>
              <a:rPr lang="en-US" dirty="0"/>
              <a:t> 2.5 </a:t>
            </a:r>
            <a:r>
              <a:rPr lang="en-US" dirty="0" err="1"/>
              <a:t>átmérőj</a:t>
            </a:r>
            <a:r>
              <a:rPr lang="hu-HU" dirty="0"/>
              <a:t>ű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vágósíkok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</a:t>
            </a:r>
            <a:r>
              <a:rPr lang="en-US" dirty="0" err="1"/>
              <a:t>legalább</a:t>
            </a:r>
            <a:r>
              <a:rPr lang="en-US" dirty="0"/>
              <a:t> 5 </a:t>
            </a:r>
            <a:r>
              <a:rPr lang="en-US" dirty="0" err="1"/>
              <a:t>egységet</a:t>
            </a:r>
            <a:r>
              <a:rPr lang="en-US" dirty="0"/>
              <a:t> </a:t>
            </a:r>
            <a:r>
              <a:rPr lang="en-US" dirty="0" err="1"/>
              <a:t>hagyj</a:t>
            </a:r>
            <a:r>
              <a:rPr lang="en-US" dirty="0"/>
              <a:t> de </a:t>
            </a:r>
            <a:r>
              <a:rPr lang="en-US" dirty="0" err="1"/>
              <a:t>inkább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(</a:t>
            </a:r>
            <a:r>
              <a:rPr lang="en-US" dirty="0" err="1"/>
              <a:t>vágósík</a:t>
            </a:r>
            <a:r>
              <a:rPr lang="en-US" dirty="0"/>
              <a:t> </a:t>
            </a:r>
            <a:r>
              <a:rPr lang="en-US" dirty="0" err="1"/>
              <a:t>ügye</a:t>
            </a:r>
            <a:r>
              <a:rPr lang="en-US" dirty="0"/>
              <a:t> a </a:t>
            </a:r>
            <a:r>
              <a:rPr lang="en-US" dirty="0" err="1"/>
              <a:t>projekció</a:t>
            </a:r>
            <a:r>
              <a:rPr lang="en-US" dirty="0"/>
              <a:t> </a:t>
            </a:r>
            <a:r>
              <a:rPr lang="en-US" dirty="0" err="1"/>
              <a:t>mátrixnál</a:t>
            </a:r>
            <a:r>
              <a:rPr lang="en-US" dirty="0"/>
              <a:t> a </a:t>
            </a:r>
            <a:r>
              <a:rPr lang="en-US" dirty="0" err="1"/>
              <a:t>nearZ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farZ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kamerádat</a:t>
            </a:r>
            <a:r>
              <a:rPr lang="en-US" dirty="0"/>
              <a:t> is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elején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ne </a:t>
            </a:r>
            <a:r>
              <a:rPr lang="en-US" dirty="0" err="1"/>
              <a:t>kelljen</a:t>
            </a:r>
            <a:r>
              <a:rPr lang="en-US" dirty="0"/>
              <a:t> </a:t>
            </a: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mozogni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a </a:t>
            </a:r>
            <a:r>
              <a:rPr lang="en-US" dirty="0" err="1"/>
              <a:t>debugolás</a:t>
            </a:r>
            <a:r>
              <a:rPr lang="en-US" dirty="0"/>
              <a:t> </a:t>
            </a:r>
            <a:r>
              <a:rPr lang="en-US" dirty="0" err="1"/>
              <a:t>sebességén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Beállítjuk</a:t>
            </a:r>
            <a:r>
              <a:rPr lang="en-US" dirty="0"/>
              <a:t> a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rajzolunk</a:t>
            </a:r>
            <a:r>
              <a:rPr lang="en-US" dirty="0"/>
              <a:t>, </a:t>
            </a:r>
            <a:r>
              <a:rPr lang="en-US" dirty="0" err="1"/>
              <a:t>természetesen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kódodba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meg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ekvivalens</a:t>
            </a:r>
            <a:r>
              <a:rPr lang="en-US" dirty="0"/>
              <a:t>, ha van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rendszered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3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Jobbkéz</a:t>
            </a:r>
            <a:r>
              <a:rPr lang="en-US" dirty="0"/>
              <a:t>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(</a:t>
            </a:r>
            <a:r>
              <a:rPr lang="en-US" dirty="0" err="1"/>
              <a:t>hüvelyk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X,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Y,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Z),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ha </a:t>
            </a:r>
            <a:r>
              <a:rPr lang="en-US" dirty="0" err="1"/>
              <a:t>feléd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ujjad</a:t>
            </a:r>
            <a:r>
              <a:rPr lang="en-US" dirty="0"/>
              <a:t> </a:t>
            </a:r>
            <a:r>
              <a:rPr lang="en-US" dirty="0" err="1"/>
              <a:t>felöl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ujjad”ba</a:t>
            </a:r>
            <a:r>
              <a:rPr lang="en-US" dirty="0"/>
              <a:t>” </a:t>
            </a:r>
            <a:r>
              <a:rPr lang="en-US" dirty="0" err="1"/>
              <a:t>nézel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pedig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. A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szoktuk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 – </a:t>
            </a:r>
            <a:r>
              <a:rPr lang="en-US" dirty="0" err="1"/>
              <a:t>worldPos.xyz</a:t>
            </a:r>
            <a:r>
              <a:rPr lang="en-US" dirty="0"/>
              <a:t> * </a:t>
            </a:r>
            <a:r>
              <a:rPr lang="en-US" dirty="0" err="1"/>
              <a:t>lightPos.w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Tehát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0-val </a:t>
            </a:r>
            <a:r>
              <a:rPr lang="en-US" dirty="0" err="1"/>
              <a:t>szorozzuk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worldPos.xyz</a:t>
            </a:r>
            <a:r>
              <a:rPr lang="en-US" dirty="0"/>
              <a:t>-t, </a:t>
            </a:r>
            <a:r>
              <a:rPr lang="en-US" dirty="0" err="1"/>
              <a:t>ezért</a:t>
            </a:r>
            <a:r>
              <a:rPr lang="en-US" dirty="0"/>
              <a:t> a </a:t>
            </a: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lightPos.xyz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(0,1,0).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1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Tx/>
              <a:buNone/>
            </a:pPr>
            <a:r>
              <a:rPr lang="en-US" dirty="0" err="1"/>
              <a:t>Mindkét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vektorok</a:t>
            </a:r>
            <a:r>
              <a:rPr lang="en-US" dirty="0"/>
              <a:t> X,Y,Z </a:t>
            </a:r>
            <a:r>
              <a:rPr lang="en-US" dirty="0" err="1"/>
              <a:t>értékét</a:t>
            </a:r>
            <a:r>
              <a:rPr lang="en-US" dirty="0"/>
              <a:t> </a:t>
            </a:r>
            <a:r>
              <a:rPr lang="en-US" dirty="0" err="1"/>
              <a:t>írtuk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a </a:t>
            </a:r>
            <a:r>
              <a:rPr lang="en-US" dirty="0" err="1"/>
              <a:t>rasztertárba</a:t>
            </a:r>
            <a:r>
              <a:rPr lang="en-US" dirty="0"/>
              <a:t> R,G,B </a:t>
            </a:r>
            <a:r>
              <a:rPr lang="en-US" dirty="0" err="1"/>
              <a:t>értékekként</a:t>
            </a:r>
            <a:r>
              <a:rPr lang="en-US" dirty="0"/>
              <a:t>.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koordinátánként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Fekete,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esetét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gondoljuk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T=(1,0,0), B=(0,0,1), N=(0,1,0),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világkoordinátákban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győztelek</a:t>
            </a:r>
            <a:r>
              <a:rPr lang="en-US" dirty="0"/>
              <a:t> meg,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rajzoltasd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akár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tesztek</a:t>
            </a:r>
            <a:r>
              <a:rPr lang="en-US" dirty="0"/>
              <a:t> </a:t>
            </a:r>
            <a:r>
              <a:rPr lang="en-US" dirty="0" err="1"/>
              <a:t>sokszor</a:t>
            </a:r>
            <a:r>
              <a:rPr lang="en-US" dirty="0"/>
              <a:t> </a:t>
            </a:r>
            <a:r>
              <a:rPr lang="en-US" dirty="0" err="1"/>
              <a:t>segítenek</a:t>
            </a:r>
            <a:r>
              <a:rPr lang="en-US" dirty="0"/>
              <a:t> </a:t>
            </a:r>
            <a:r>
              <a:rPr lang="en-US" dirty="0" err="1"/>
              <a:t>átlátni</a:t>
            </a:r>
            <a:r>
              <a:rPr lang="en-US" dirty="0"/>
              <a:t> a </a:t>
            </a:r>
            <a:r>
              <a:rPr lang="en-US" dirty="0" err="1"/>
              <a:t>színteret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most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vektorom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horizontális</a:t>
            </a:r>
            <a:r>
              <a:rPr lang="en-US" dirty="0"/>
              <a:t> </a:t>
            </a:r>
            <a:r>
              <a:rPr lang="en-US" dirty="0" err="1"/>
              <a:t>irányban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rajta</a:t>
            </a:r>
            <a:r>
              <a:rPr lang="en-US" dirty="0"/>
              <a:t> model </a:t>
            </a:r>
            <a:r>
              <a:rPr lang="en-US" dirty="0" err="1"/>
              <a:t>mátrixon</a:t>
            </a:r>
            <a:r>
              <a:rPr lang="en-US" dirty="0"/>
              <a:t> </a:t>
            </a:r>
            <a:r>
              <a:rPr lang="en-US" dirty="0" err="1"/>
              <a:t>rajta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90 </a:t>
            </a:r>
            <a:r>
              <a:rPr lang="en-US" dirty="0" err="1"/>
              <a:t>fokos</a:t>
            </a:r>
            <a:r>
              <a:rPr lang="en-US" dirty="0"/>
              <a:t> (PI/2 </a:t>
            </a:r>
            <a:r>
              <a:rPr lang="en-US" dirty="0" err="1"/>
              <a:t>radián</a:t>
            </a:r>
            <a:r>
              <a:rPr lang="en-US" dirty="0"/>
              <a:t>)  </a:t>
            </a:r>
            <a:r>
              <a:rPr lang="en-US" dirty="0" err="1"/>
              <a:t>forgatás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felírhatjátok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sorvektorokként</a:t>
            </a:r>
            <a:r>
              <a:rPr lang="en-US" dirty="0"/>
              <a:t> </a:t>
            </a:r>
            <a:r>
              <a:rPr lang="en-US" dirty="0" err="1"/>
              <a:t>írjátok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 Most </a:t>
            </a:r>
            <a:r>
              <a:rPr lang="en-US" dirty="0" err="1"/>
              <a:t>szorozd</a:t>
            </a:r>
            <a:r>
              <a:rPr lang="en-US" dirty="0"/>
              <a:t> meg (0,1,0) </a:t>
            </a:r>
            <a:r>
              <a:rPr lang="en-US" dirty="0" err="1"/>
              <a:t>oszlopvektorral</a:t>
            </a:r>
            <a:r>
              <a:rPr lang="en-US" dirty="0"/>
              <a:t> </a:t>
            </a:r>
            <a:r>
              <a:rPr lang="en-US" dirty="0" err="1"/>
              <a:t>jobbról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választani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oszlopot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kiemelni</a:t>
            </a:r>
            <a:r>
              <a:rPr lang="en-US" dirty="0"/>
              <a:t>. </a:t>
            </a:r>
            <a:r>
              <a:rPr lang="en-US" dirty="0" err="1"/>
              <a:t>Ebben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0,0,1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adja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T.Y =0, B.Y = 0, N.Y = 1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kapod</a:t>
            </a:r>
            <a:r>
              <a:rPr lang="en-US" dirty="0"/>
              <a:t> (0,0,1)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. </a:t>
            </a:r>
            <a:r>
              <a:rPr lang="en-US" dirty="0" err="1"/>
              <a:t>Valóban</a:t>
            </a:r>
            <a:r>
              <a:rPr lang="en-US" dirty="0"/>
              <a:t>,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tetején</a:t>
            </a:r>
            <a:r>
              <a:rPr lang="en-US" dirty="0"/>
              <a:t> </a:t>
            </a:r>
            <a:r>
              <a:rPr lang="en-US" dirty="0" err="1"/>
              <a:t>határozottan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szín</a:t>
            </a:r>
            <a:r>
              <a:rPr lang="en-US" dirty="0"/>
              <a:t> van.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Nézzünk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esetet</a:t>
            </a:r>
            <a:r>
              <a:rPr lang="en-US" dirty="0"/>
              <a:t>, a </a:t>
            </a:r>
            <a:r>
              <a:rPr lang="en-US" dirty="0" err="1"/>
              <a:t>legközelebbi</a:t>
            </a:r>
            <a:r>
              <a:rPr lang="en-US" dirty="0"/>
              <a:t> </a:t>
            </a:r>
            <a:r>
              <a:rPr lang="en-US" dirty="0" err="1"/>
              <a:t>pontját</a:t>
            </a:r>
            <a:r>
              <a:rPr lang="en-US" dirty="0"/>
              <a:t> a </a:t>
            </a:r>
            <a:r>
              <a:rPr lang="en-US" dirty="0" err="1"/>
              <a:t>gombnek</a:t>
            </a:r>
            <a:r>
              <a:rPr lang="en-US" dirty="0"/>
              <a:t> </a:t>
            </a:r>
            <a:r>
              <a:rPr lang="en-US" dirty="0" err="1"/>
              <a:t>hozzánk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csupa</a:t>
            </a:r>
            <a:r>
              <a:rPr lang="en-US" dirty="0"/>
              <a:t> </a:t>
            </a:r>
            <a:r>
              <a:rPr lang="en-US" dirty="0" err="1"/>
              <a:t>zöld</a:t>
            </a:r>
            <a:r>
              <a:rPr lang="en-US" dirty="0"/>
              <a:t>, </a:t>
            </a:r>
            <a:r>
              <a:rPr lang="en-US" dirty="0" err="1"/>
              <a:t>miért</a:t>
            </a:r>
            <a:r>
              <a:rPr lang="en-US" dirty="0"/>
              <a:t>? T=(1,0,0), B=(0,1,0), N=(0,0,1),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oszlopa</a:t>
            </a:r>
            <a:r>
              <a:rPr lang="en-US" dirty="0"/>
              <a:t>: (1,0,0), </a:t>
            </a:r>
            <a:r>
              <a:rPr lang="en-US" dirty="0" err="1"/>
              <a:t>valóban</a:t>
            </a:r>
            <a:r>
              <a:rPr lang="en-US" dirty="0"/>
              <a:t> </a:t>
            </a:r>
            <a:r>
              <a:rPr lang="en-US" dirty="0" err="1"/>
              <a:t>zöldnek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lennie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Vizualizálni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tudjátok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aránylag</a:t>
            </a:r>
            <a:r>
              <a:rPr lang="en-US" dirty="0"/>
              <a:t> </a:t>
            </a:r>
            <a:r>
              <a:rPr lang="en-US" dirty="0" err="1"/>
              <a:t>nehéz</a:t>
            </a:r>
            <a:r>
              <a:rPr lang="en-US" dirty="0"/>
              <a:t>, de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annyiról</a:t>
            </a:r>
            <a:r>
              <a:rPr lang="en-US" dirty="0"/>
              <a:t> van </a:t>
            </a:r>
            <a:r>
              <a:rPr lang="en-US" dirty="0" err="1"/>
              <a:t>szó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i,j,k</a:t>
            </a:r>
            <a:r>
              <a:rPr lang="en-US" dirty="0"/>
              <a:t> </a:t>
            </a:r>
            <a:r>
              <a:rPr lang="en-US" dirty="0" err="1"/>
              <a:t>egységvektorokkal</a:t>
            </a:r>
            <a:r>
              <a:rPr lang="en-US" dirty="0"/>
              <a:t> </a:t>
            </a:r>
            <a:r>
              <a:rPr lang="en-US" dirty="0" err="1"/>
              <a:t>írjuk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a </a:t>
            </a:r>
            <a:r>
              <a:rPr lang="en-US" dirty="0" err="1"/>
              <a:t>fényirányt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T,B,N </a:t>
            </a:r>
            <a:r>
              <a:rPr lang="en-US" dirty="0" err="1"/>
              <a:t>vektorokkal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Hasonlóan</a:t>
            </a:r>
            <a:r>
              <a:rPr lang="en-US" dirty="0"/>
              <a:t> a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matekozhatjátok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kijönnek</a:t>
            </a:r>
            <a:r>
              <a:rPr lang="en-US" dirty="0"/>
              <a:t> a </a:t>
            </a:r>
            <a:r>
              <a:rPr lang="en-US" dirty="0" err="1"/>
              <a:t>színek</a:t>
            </a:r>
            <a:r>
              <a:rPr lang="en-US" dirty="0"/>
              <a:t>.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értéke</a:t>
            </a:r>
            <a:r>
              <a:rPr lang="en-US" dirty="0"/>
              <a:t> (0,0,1)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példában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szolgál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lásd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a </a:t>
            </a:r>
            <a:r>
              <a:rPr lang="en-US" dirty="0" err="1"/>
              <a:t>gömbön</a:t>
            </a:r>
            <a:r>
              <a:rPr lang="en-US" dirty="0"/>
              <a:t>, </a:t>
            </a:r>
            <a:r>
              <a:rPr lang="en-US" dirty="0" err="1"/>
              <a:t>látszik</a:t>
            </a:r>
            <a:r>
              <a:rPr lang="en-US" dirty="0"/>
              <a:t> ,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relatív</a:t>
            </a:r>
            <a:r>
              <a:rPr lang="en-US" dirty="0"/>
              <a:t> </a:t>
            </a:r>
            <a:r>
              <a:rPr lang="en-US" dirty="0" err="1"/>
              <a:t>pozíciót</a:t>
            </a:r>
            <a:r>
              <a:rPr lang="en-US" dirty="0"/>
              <a:t> ad meg,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független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normáltól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irányokat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dián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viewDirTS-ről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gömbön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. A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tehát</a:t>
            </a:r>
            <a:r>
              <a:rPr lang="en-US" dirty="0"/>
              <a:t> a 0,0,1-et </a:t>
            </a:r>
            <a:r>
              <a:rPr lang="en-US" dirty="0" err="1"/>
              <a:t>transzformálja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szín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balra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függőleges</a:t>
            </a:r>
            <a:r>
              <a:rPr lang="en-US" dirty="0"/>
              <a:t> </a:t>
            </a:r>
            <a:r>
              <a:rPr lang="en-US" dirty="0" err="1"/>
              <a:t>irányban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ad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ötletet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színeknek</a:t>
            </a:r>
            <a:r>
              <a:rPr lang="en-US" dirty="0"/>
              <a:t> </a:t>
            </a:r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passzolnia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összegzés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mennyivel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1-1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apróság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is </a:t>
            </a:r>
            <a:r>
              <a:rPr lang="en-US" dirty="0" err="1"/>
              <a:t>fényt</a:t>
            </a:r>
            <a:r>
              <a:rPr lang="en-US" dirty="0"/>
              <a:t> ad,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vehetjük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természetellenes</a:t>
            </a:r>
            <a:r>
              <a:rPr lang="en-US" dirty="0"/>
              <a:t> </a:t>
            </a:r>
            <a:r>
              <a:rPr lang="en-US" dirty="0" err="1"/>
              <a:t>jelenségnek</a:t>
            </a:r>
            <a:r>
              <a:rPr lang="en-US" dirty="0"/>
              <a:t> de a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hazudik</a:t>
            </a:r>
            <a:r>
              <a:rPr lang="en-US" dirty="0"/>
              <a:t>, 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számoljuk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 </a:t>
            </a:r>
            <a:r>
              <a:rPr lang="en-US" dirty="0" err="1"/>
              <a:t>vagy</a:t>
            </a:r>
            <a:r>
              <a:rPr lang="en-US" dirty="0"/>
              <a:t> sem.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ha </a:t>
            </a:r>
            <a:r>
              <a:rPr lang="en-US" dirty="0" err="1"/>
              <a:t>valakit</a:t>
            </a:r>
            <a:r>
              <a:rPr lang="en-US" dirty="0"/>
              <a:t> </a:t>
            </a:r>
            <a:r>
              <a:rPr lang="en-US" dirty="0" err="1"/>
              <a:t>zavar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csinál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tesztet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Akit</a:t>
            </a:r>
            <a:r>
              <a:rPr lang="en-US" dirty="0"/>
              <a:t> </a:t>
            </a:r>
            <a:r>
              <a:rPr lang="en-US" dirty="0" err="1"/>
              <a:t>érdekel</a:t>
            </a:r>
            <a:r>
              <a:rPr lang="en-US" dirty="0"/>
              <a:t> a </a:t>
            </a:r>
            <a:r>
              <a:rPr lang="en-US" dirty="0" err="1"/>
              <a:t>legegyszer</a:t>
            </a:r>
            <a:r>
              <a:rPr lang="hu-HU" dirty="0"/>
              <a:t>ű</a:t>
            </a:r>
            <a:r>
              <a:rPr lang="en-US" dirty="0"/>
              <a:t>bb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</a:t>
            </a:r>
            <a:r>
              <a:rPr lang="en-US" dirty="0"/>
              <a:t> (</a:t>
            </a:r>
            <a:r>
              <a:rPr lang="en-US" dirty="0" err="1"/>
              <a:t>inkrementális</a:t>
            </a:r>
            <a:r>
              <a:rPr lang="en-US" dirty="0"/>
              <a:t> </a:t>
            </a:r>
            <a:r>
              <a:rPr lang="en-US" dirty="0" err="1"/>
              <a:t>képszintézisben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mi </a:t>
            </a:r>
            <a:r>
              <a:rPr lang="en-US" dirty="0" err="1"/>
              <a:t>csinálunk</a:t>
            </a:r>
            <a:r>
              <a:rPr lang="en-US" dirty="0"/>
              <a:t> most), </a:t>
            </a:r>
            <a:r>
              <a:rPr lang="en-US" dirty="0" err="1"/>
              <a:t>azt</a:t>
            </a:r>
            <a:r>
              <a:rPr lang="en-US" dirty="0"/>
              <a:t> shadow </a:t>
            </a:r>
            <a:r>
              <a:rPr lang="en-US" dirty="0" err="1"/>
              <a:t>mappelésnek</a:t>
            </a:r>
            <a:r>
              <a:rPr lang="en-US" dirty="0"/>
              <a:t> </a:t>
            </a:r>
            <a:r>
              <a:rPr lang="en-US" dirty="0" err="1"/>
              <a:t>hívják</a:t>
            </a:r>
            <a:r>
              <a:rPr lang="en-US" dirty="0"/>
              <a:t>, de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művész</a:t>
            </a:r>
            <a:r>
              <a:rPr lang="en-US" dirty="0"/>
              <a:t> </a:t>
            </a:r>
            <a:r>
              <a:rPr lang="en-US" dirty="0" err="1"/>
              <a:t>csinálja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elkészíteni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) shadow map </a:t>
            </a:r>
            <a:r>
              <a:rPr lang="en-US" dirty="0" err="1"/>
              <a:t>textúrát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megvizsgáljuk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eléri</a:t>
            </a:r>
            <a:r>
              <a:rPr lang="en-US" dirty="0"/>
              <a:t>-e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objektumunkat</a:t>
            </a:r>
            <a:r>
              <a:rPr lang="en-US" dirty="0"/>
              <a:t>.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nézz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idegen</a:t>
            </a:r>
            <a:r>
              <a:rPr lang="en-US" dirty="0"/>
              <a:t> a </a:t>
            </a:r>
            <a:r>
              <a:rPr lang="en-US" dirty="0" err="1"/>
              <a:t>textúrába</a:t>
            </a:r>
            <a:r>
              <a:rPr lang="en-US" dirty="0"/>
              <a:t> </a:t>
            </a:r>
            <a:r>
              <a:rPr lang="en-US" dirty="0" err="1"/>
              <a:t>renderelés</a:t>
            </a:r>
            <a:r>
              <a:rPr lang="en-US" dirty="0"/>
              <a:t> </a:t>
            </a:r>
            <a:r>
              <a:rPr lang="en-US" dirty="0" err="1"/>
              <a:t>témaköre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a </a:t>
            </a:r>
            <a:r>
              <a:rPr lang="en-US" dirty="0" err="1"/>
              <a:t>fényforrásba</a:t>
            </a:r>
            <a:r>
              <a:rPr lang="en-US" dirty="0"/>
              <a:t> </a:t>
            </a:r>
            <a:r>
              <a:rPr lang="en-US" dirty="0" err="1"/>
              <a:t>állított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ötlete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3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cseréljük</a:t>
            </a:r>
            <a:r>
              <a:rPr lang="en-US" dirty="0"/>
              <a:t> le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fájlt</a:t>
            </a:r>
            <a:r>
              <a:rPr lang="en-US" dirty="0"/>
              <a:t>, ha van </a:t>
            </a:r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szebb</a:t>
            </a:r>
            <a:r>
              <a:rPr lang="en-US" dirty="0"/>
              <a:t> </a:t>
            </a:r>
            <a:r>
              <a:rPr lang="en-US" dirty="0" err="1"/>
              <a:t>megoldásod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8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Hát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csúnyának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1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2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módosítjuk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s0 shader </a:t>
            </a:r>
            <a:r>
              <a:rPr lang="en-US" dirty="0" err="1"/>
              <a:t>regiszterben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static sampler-</a:t>
            </a:r>
            <a:r>
              <a:rPr lang="en-US" dirty="0" err="1"/>
              <a:t>ünket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U,V </a:t>
            </a:r>
            <a:r>
              <a:rPr lang="en-US" dirty="0" err="1"/>
              <a:t>irányban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címzését</a:t>
            </a:r>
            <a:r>
              <a:rPr lang="en-US" dirty="0"/>
              <a:t> WRAP-re </a:t>
            </a:r>
            <a:r>
              <a:rPr lang="en-US" dirty="0" err="1"/>
              <a:t>állítjuk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mondjuk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 </a:t>
            </a:r>
            <a:r>
              <a:rPr lang="en-US" dirty="0" err="1"/>
              <a:t>modulálja</a:t>
            </a:r>
            <a:r>
              <a:rPr lang="en-US" dirty="0"/>
              <a:t> le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0-1 </a:t>
            </a:r>
            <a:r>
              <a:rPr lang="en-US" dirty="0" err="1"/>
              <a:t>közé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Figyelem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moduláció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felül</a:t>
            </a:r>
            <a:r>
              <a:rPr lang="en-US" dirty="0"/>
              <a:t> </a:t>
            </a:r>
            <a:r>
              <a:rPr lang="en-US" dirty="0" err="1"/>
              <a:t>kilépünk</a:t>
            </a:r>
            <a:r>
              <a:rPr lang="en-US" dirty="0"/>
              <a:t> a [0,1] </a:t>
            </a:r>
            <a:r>
              <a:rPr lang="en-US" dirty="0" err="1"/>
              <a:t>tartományból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ismét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kezdünk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ismétlődő</a:t>
            </a:r>
            <a:r>
              <a:rPr lang="en-US" dirty="0"/>
              <a:t>. MSDN-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címzési</a:t>
            </a:r>
            <a:r>
              <a:rPr lang="en-US" dirty="0"/>
              <a:t> </a:t>
            </a:r>
            <a:r>
              <a:rPr lang="en-US" dirty="0" err="1"/>
              <a:t>módokat</a:t>
            </a:r>
            <a:r>
              <a:rPr lang="en-US" dirty="0"/>
              <a:t> </a:t>
            </a:r>
            <a:r>
              <a:rPr lang="en-US" dirty="0" err="1"/>
              <a:t>megtaláljátok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4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rászorzunk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-ra </a:t>
            </a:r>
            <a:r>
              <a:rPr lang="en-US" dirty="0" err="1"/>
              <a:t>egy</a:t>
            </a:r>
            <a:r>
              <a:rPr lang="en-US" dirty="0"/>
              <a:t> 4-es </a:t>
            </a:r>
            <a:r>
              <a:rPr lang="en-US" dirty="0" err="1"/>
              <a:t>konstanst</a:t>
            </a:r>
            <a:r>
              <a:rPr lang="en-US" dirty="0"/>
              <a:t> most,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s</a:t>
            </a:r>
            <a:r>
              <a:rPr lang="hu-HU" dirty="0"/>
              <a:t>ű</a:t>
            </a:r>
            <a:r>
              <a:rPr lang="en-US" dirty="0"/>
              <a:t>r</a:t>
            </a:r>
            <a:r>
              <a:rPr lang="hu-HU" dirty="0"/>
              <a:t>ű</a:t>
            </a:r>
            <a:r>
              <a:rPr lang="en-US" dirty="0" err="1"/>
              <a:t>bbek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[0,1] </a:t>
            </a:r>
            <a:r>
              <a:rPr lang="en-US" dirty="0" err="1"/>
              <a:t>teréből</a:t>
            </a:r>
            <a:r>
              <a:rPr lang="en-US" dirty="0"/>
              <a:t> </a:t>
            </a:r>
            <a:r>
              <a:rPr lang="en-US" dirty="0" err="1"/>
              <a:t>kimegyünk</a:t>
            </a:r>
            <a:r>
              <a:rPr lang="en-US" dirty="0"/>
              <a:t> [0,4] </a:t>
            </a:r>
            <a:r>
              <a:rPr lang="en-US" dirty="0" err="1"/>
              <a:t>térbe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beállítottuk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módot</a:t>
            </a:r>
            <a:r>
              <a:rPr lang="en-US" dirty="0"/>
              <a:t> U,V </a:t>
            </a:r>
            <a:r>
              <a:rPr lang="en-US" dirty="0" err="1"/>
              <a:t>irányba</a:t>
            </a:r>
            <a:r>
              <a:rPr lang="en-US" dirty="0"/>
              <a:t> WRAP-re,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törtrészét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 a [0,1]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9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Na de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pillanatot</a:t>
            </a:r>
            <a:r>
              <a:rPr lang="en-US" dirty="0"/>
              <a:t>, most </a:t>
            </a:r>
            <a:r>
              <a:rPr lang="en-US" dirty="0" err="1"/>
              <a:t>olyan</a:t>
            </a:r>
            <a:r>
              <a:rPr lang="en-US" dirty="0"/>
              <a:t>, </a:t>
            </a:r>
            <a:r>
              <a:rPr lang="en-US" dirty="0" err="1"/>
              <a:t>mintha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egyszerre</a:t>
            </a:r>
            <a:r>
              <a:rPr lang="en-US" dirty="0"/>
              <a:t> </a:t>
            </a:r>
            <a:r>
              <a:rPr lang="en-US" dirty="0" err="1"/>
              <a:t>jönne</a:t>
            </a:r>
            <a:r>
              <a:rPr lang="en-US" dirty="0"/>
              <a:t> </a:t>
            </a:r>
            <a:r>
              <a:rPr lang="en-US" dirty="0" err="1"/>
              <a:t>felülről</a:t>
            </a:r>
            <a:r>
              <a:rPr lang="en-US" dirty="0"/>
              <a:t>, de a </a:t>
            </a:r>
            <a:r>
              <a:rPr lang="en-US" dirty="0" err="1"/>
              <a:t>repedéseket</a:t>
            </a:r>
            <a:r>
              <a:rPr lang="en-US" dirty="0"/>
              <a:t> meg </a:t>
            </a:r>
            <a:r>
              <a:rPr lang="en-US" dirty="0" err="1"/>
              <a:t>alulról</a:t>
            </a:r>
            <a:r>
              <a:rPr lang="en-US" dirty="0"/>
              <a:t> </a:t>
            </a:r>
            <a:r>
              <a:rPr lang="en-US" dirty="0" err="1"/>
              <a:t>világítanánk</a:t>
            </a:r>
            <a:r>
              <a:rPr lang="en-US" dirty="0"/>
              <a:t> meg. </a:t>
            </a:r>
            <a:r>
              <a:rPr lang="en-US" dirty="0" err="1"/>
              <a:t>Akkor</a:t>
            </a:r>
            <a:r>
              <a:rPr lang="en-US" dirty="0"/>
              <a:t> most mi </a:t>
            </a:r>
            <a:r>
              <a:rPr lang="en-US" dirty="0" err="1"/>
              <a:t>történik</a:t>
            </a:r>
            <a:r>
              <a:rPr lang="en-US" dirty="0"/>
              <a:t>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textúrával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exportálva</a:t>
            </a:r>
            <a:r>
              <a:rPr lang="en-US" dirty="0"/>
              <a:t>, mint a brick </a:t>
            </a:r>
            <a:r>
              <a:rPr lang="en-US" dirty="0" err="1"/>
              <a:t>textúránk</a:t>
            </a:r>
            <a:r>
              <a:rPr lang="en-US" dirty="0"/>
              <a:t>. </a:t>
            </a:r>
            <a:r>
              <a:rPr lang="en-US" dirty="0" err="1"/>
              <a:t>Erre</a:t>
            </a:r>
            <a:r>
              <a:rPr lang="en-US" dirty="0"/>
              <a:t> maximum </a:t>
            </a:r>
            <a:r>
              <a:rPr lang="en-US" dirty="0" err="1"/>
              <a:t>valamilyen</a:t>
            </a:r>
            <a:r>
              <a:rPr lang="en-US" dirty="0"/>
              <a:t> meta-</a:t>
            </a:r>
            <a:r>
              <a:rPr lang="en-US" dirty="0" err="1"/>
              <a:t>adatokkal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felkészíteni</a:t>
            </a:r>
            <a:r>
              <a:rPr lang="en-US" dirty="0"/>
              <a:t> a </a:t>
            </a:r>
            <a:r>
              <a:rPr lang="en-US" dirty="0" err="1"/>
              <a:t>programunkat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képfájlba</a:t>
            </a:r>
            <a:r>
              <a:rPr lang="en-US" dirty="0"/>
              <a:t> </a:t>
            </a:r>
            <a:r>
              <a:rPr lang="en-US" dirty="0" err="1"/>
              <a:t>beletennénk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extra </a:t>
            </a:r>
            <a:r>
              <a:rPr lang="en-US" dirty="0" err="1"/>
              <a:t>információt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állnak</a:t>
            </a:r>
            <a:r>
              <a:rPr lang="en-US" dirty="0"/>
              <a:t> a </a:t>
            </a:r>
            <a:r>
              <a:rPr lang="en-US" dirty="0" err="1"/>
              <a:t>normálvektoraink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most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megnézzük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képet</a:t>
            </a:r>
            <a:r>
              <a:rPr lang="en-US" dirty="0"/>
              <a:t> (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1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Bal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felfelé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job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lefelé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.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ebből</a:t>
            </a:r>
            <a:r>
              <a:rPr lang="en-US" dirty="0"/>
              <a:t> van a </a:t>
            </a:r>
            <a:r>
              <a:rPr lang="en-US" dirty="0" err="1"/>
              <a:t>problémánk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Mi </a:t>
            </a:r>
            <a:r>
              <a:rPr lang="en-US" dirty="0" err="1"/>
              <a:t>erre</a:t>
            </a:r>
            <a:r>
              <a:rPr lang="en-US" dirty="0"/>
              <a:t> a </a:t>
            </a:r>
            <a:r>
              <a:rPr lang="en-US" dirty="0" err="1"/>
              <a:t>megoldás</a:t>
            </a:r>
            <a:r>
              <a:rPr lang="en-US" dirty="0"/>
              <a:t>? Minden </a:t>
            </a:r>
            <a:r>
              <a:rPr lang="en-US" dirty="0" err="1"/>
              <a:t>megoldásnak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helyreteszi</a:t>
            </a:r>
            <a:r>
              <a:rPr lang="en-US" dirty="0"/>
              <a:t> a </a:t>
            </a:r>
            <a:r>
              <a:rPr lang="en-US" dirty="0" err="1"/>
              <a:t>vektorainkat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Vertex </a:t>
            </a:r>
            <a:r>
              <a:rPr lang="en-US" dirty="0" err="1"/>
              <a:t>Shaderben</a:t>
            </a:r>
            <a:r>
              <a:rPr lang="en-US" dirty="0"/>
              <a:t>: 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helyett</a:t>
            </a:r>
            <a:r>
              <a:rPr lang="en-US" dirty="0"/>
              <a:t> –B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használunk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megoldaná</a:t>
            </a:r>
            <a:r>
              <a:rPr lang="en-US" dirty="0"/>
              <a:t> a </a:t>
            </a:r>
            <a:r>
              <a:rPr lang="en-US" dirty="0" err="1"/>
              <a:t>problémánkat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Pixel </a:t>
            </a:r>
            <a:r>
              <a:rPr lang="en-US" dirty="0" err="1"/>
              <a:t>Shaderben</a:t>
            </a:r>
            <a:r>
              <a:rPr lang="en-US" dirty="0"/>
              <a:t> a </a:t>
            </a:r>
            <a:r>
              <a:rPr lang="en-US" dirty="0" err="1"/>
              <a:t>beolvasott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n.y</a:t>
            </a:r>
            <a:r>
              <a:rPr lang="en-US" dirty="0"/>
              <a:t> = -</a:t>
            </a:r>
            <a:r>
              <a:rPr lang="en-US" dirty="0" err="1"/>
              <a:t>n.y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megflippeli</a:t>
            </a:r>
            <a:r>
              <a:rPr lang="en-US" dirty="0"/>
              <a:t> a </a:t>
            </a:r>
            <a:r>
              <a:rPr lang="en-US" dirty="0" err="1"/>
              <a:t>mintavételezett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 err="1"/>
              <a:t>Egyszerűen</a:t>
            </a:r>
            <a:r>
              <a:rPr lang="en-US" dirty="0"/>
              <a:t> U,V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koordinátákból</a:t>
            </a:r>
            <a:r>
              <a:rPr lang="en-US" dirty="0"/>
              <a:t> a </a:t>
            </a:r>
            <a:r>
              <a:rPr lang="en-US" dirty="0" err="1"/>
              <a:t>függőleges</a:t>
            </a:r>
            <a:r>
              <a:rPr lang="en-US" dirty="0"/>
              <a:t> V </a:t>
            </a:r>
            <a:r>
              <a:rPr lang="en-US" dirty="0" err="1"/>
              <a:t>helyett</a:t>
            </a:r>
            <a:r>
              <a:rPr lang="en-US" dirty="0"/>
              <a:t> 1.0-V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olvasunk</a:t>
            </a:r>
            <a:r>
              <a:rPr lang="en-US" dirty="0"/>
              <a:t>.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–V-t,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ha </a:t>
            </a:r>
            <a:r>
              <a:rPr lang="en-US" dirty="0" err="1"/>
              <a:t>nincs</a:t>
            </a:r>
            <a:r>
              <a:rPr lang="en-US" dirty="0"/>
              <a:t> tiling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salátaságot</a:t>
            </a:r>
            <a:r>
              <a:rPr lang="en-US" dirty="0"/>
              <a:t> </a:t>
            </a:r>
            <a:r>
              <a:rPr lang="en-US" dirty="0" err="1"/>
              <a:t>kaphatunk</a:t>
            </a:r>
            <a:r>
              <a:rPr lang="en-US" dirty="0"/>
              <a:t> </a:t>
            </a:r>
            <a:r>
              <a:rPr lang="en-US" dirty="0" err="1"/>
              <a:t>alulcímzéssel</a:t>
            </a:r>
            <a:r>
              <a:rPr lang="en-US" dirty="0"/>
              <a:t>. </a:t>
            </a:r>
          </a:p>
          <a:p>
            <a:pPr marL="228600" indent="-228600">
              <a:buFontTx/>
              <a:buAutoNum type="arabicParenR"/>
            </a:pPr>
            <a:r>
              <a:rPr lang="en-US" dirty="0" err="1"/>
              <a:t>Megjavítod</a:t>
            </a:r>
            <a:r>
              <a:rPr lang="en-US" dirty="0"/>
              <a:t> a </a:t>
            </a:r>
            <a:r>
              <a:rPr lang="en-US" dirty="0" err="1"/>
              <a:t>képfájlt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alkalmas</a:t>
            </a:r>
            <a:r>
              <a:rPr lang="en-US" dirty="0"/>
              <a:t> </a:t>
            </a:r>
            <a:r>
              <a:rPr lang="en-US" dirty="0" err="1"/>
              <a:t>programban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1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értelmesebb</a:t>
            </a:r>
            <a:r>
              <a:rPr lang="en-US" dirty="0"/>
              <a:t>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kaptunk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5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ügye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float3-al </a:t>
            </a:r>
            <a:r>
              <a:rPr lang="en-US" dirty="0" err="1"/>
              <a:t>címezzük</a:t>
            </a:r>
            <a:r>
              <a:rPr lang="en-US" dirty="0"/>
              <a:t>, </a:t>
            </a:r>
            <a:r>
              <a:rPr lang="en-US" dirty="0" err="1"/>
              <a:t>konkrétan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adunk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amiből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texel</a:t>
            </a:r>
            <a:r>
              <a:rPr lang="en-US" dirty="0"/>
              <a:t>-t.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problémánk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reflect m</a:t>
            </a:r>
            <a:r>
              <a:rPr lang="hu-HU" dirty="0"/>
              <a:t>ű</a:t>
            </a:r>
            <a:r>
              <a:rPr lang="en-US" dirty="0" err="1"/>
              <a:t>veletet</a:t>
            </a:r>
            <a:r>
              <a:rPr lang="en-US" dirty="0"/>
              <a:t> </a:t>
            </a:r>
            <a:r>
              <a:rPr lang="en-US" dirty="0" err="1"/>
              <a:t>ügyesen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importáláshoz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vertexenként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binormális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struktúrát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betöltésnél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a vertex buffer </a:t>
            </a:r>
            <a:r>
              <a:rPr lang="en-US" dirty="0" err="1"/>
              <a:t>fent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GPU-n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foglalkozunk</a:t>
            </a:r>
            <a:r>
              <a:rPr lang="en-US" dirty="0"/>
              <a:t> </a:t>
            </a:r>
            <a:r>
              <a:rPr lang="en-US" dirty="0" err="1"/>
              <a:t>többé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Vertex Shader </a:t>
            </a:r>
            <a:r>
              <a:rPr lang="en-US" dirty="0" err="1"/>
              <a:t>inputjánál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adatokat</a:t>
            </a:r>
            <a:r>
              <a:rPr lang="en-US" dirty="0"/>
              <a:t>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InputAssemberOutput-ból</a:t>
            </a:r>
            <a:r>
              <a:rPr lang="en-US" dirty="0"/>
              <a:t> (</a:t>
            </a:r>
            <a:r>
              <a:rPr lang="en-US" dirty="0" err="1"/>
              <a:t>iao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9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/>
              <a:t>A </a:t>
            </a:r>
            <a:r>
              <a:rPr lang="en-US" b="0" dirty="0" err="1"/>
              <a:t>pirosak</a:t>
            </a:r>
            <a:r>
              <a:rPr lang="en-US" b="0" dirty="0"/>
              <a:t> a </a:t>
            </a:r>
            <a:r>
              <a:rPr lang="en-US" b="0" dirty="0" err="1"/>
              <a:t>változtatások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0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 err="1"/>
              <a:t>envTex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Egg::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típusú</a:t>
            </a:r>
            <a:r>
              <a:rPr lang="en-US" b="0" dirty="0"/>
              <a:t> </a:t>
            </a:r>
            <a:r>
              <a:rPr lang="en-US" b="0" dirty="0" err="1"/>
              <a:t>változó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54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7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2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pillanatra</a:t>
            </a:r>
            <a:r>
              <a:rPr lang="en-US" dirty="0"/>
              <a:t> a </a:t>
            </a:r>
            <a:r>
              <a:rPr lang="en-US" dirty="0" err="1"/>
              <a:t>TextureSpace</a:t>
            </a:r>
            <a:r>
              <a:rPr lang="en-US" dirty="0"/>
              <a:t>-ben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vektorainkat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simán</a:t>
            </a:r>
            <a:r>
              <a:rPr lang="en-US" dirty="0"/>
              <a:t> </a:t>
            </a:r>
            <a:r>
              <a:rPr lang="en-US" dirty="0" err="1"/>
              <a:t>átadjuk</a:t>
            </a:r>
            <a:r>
              <a:rPr lang="en-US" dirty="0"/>
              <a:t> </a:t>
            </a:r>
            <a:r>
              <a:rPr lang="en-US" dirty="0" err="1"/>
              <a:t>transzformálás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5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HLSL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reflect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használva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visszavert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irányát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vektorunk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reflect </a:t>
            </a:r>
            <a:r>
              <a:rPr lang="en-US" dirty="0" err="1"/>
              <a:t>egy</a:t>
            </a:r>
            <a:r>
              <a:rPr lang="en-US" dirty="0"/>
              <a:t> “incident”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vár</a:t>
            </a:r>
            <a:r>
              <a:rPr lang="en-US" dirty="0"/>
              <a:t> a </a:t>
            </a:r>
            <a:r>
              <a:rPr lang="en-US" dirty="0" err="1"/>
              <a:t>dokumentáció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irányú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 a mi </a:t>
            </a:r>
            <a:r>
              <a:rPr lang="en-US" dirty="0" err="1"/>
              <a:t>esetünkben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n </a:t>
            </a:r>
            <a:r>
              <a:rPr lang="en-US" dirty="0" err="1"/>
              <a:t>és</a:t>
            </a:r>
            <a:r>
              <a:rPr lang="en-US" dirty="0"/>
              <a:t> a v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kövesd</a:t>
            </a:r>
            <a:r>
              <a:rPr lang="en-US" dirty="0"/>
              <a:t> </a:t>
            </a:r>
            <a:r>
              <a:rPr lang="en-US" dirty="0" err="1"/>
              <a:t>szemmel</a:t>
            </a:r>
            <a:r>
              <a:rPr lang="en-US" dirty="0"/>
              <a:t>, a </a:t>
            </a:r>
            <a:r>
              <a:rPr lang="en-US" dirty="0" err="1"/>
              <a:t>többinek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szerepe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spekuláris</a:t>
            </a:r>
            <a:r>
              <a:rPr lang="en-US" dirty="0"/>
              <a:t> </a:t>
            </a:r>
            <a:r>
              <a:rPr lang="en-US" dirty="0" err="1"/>
              <a:t>csillanást</a:t>
            </a:r>
            <a:r>
              <a:rPr lang="en-US" dirty="0"/>
              <a:t> </a:t>
            </a:r>
            <a:r>
              <a:rPr lang="en-US" dirty="0" err="1"/>
              <a:t>rátegye</a:t>
            </a:r>
            <a:r>
              <a:rPr lang="en-US" dirty="0"/>
              <a:t> a </a:t>
            </a:r>
            <a:r>
              <a:rPr lang="en-US" dirty="0" err="1"/>
              <a:t>gömbre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1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Fontos</a:t>
            </a:r>
            <a:r>
              <a:rPr lang="en-US" dirty="0"/>
              <a:t>: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feltettem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van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5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9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felvenni</a:t>
            </a:r>
            <a:r>
              <a:rPr lang="en-US" dirty="0"/>
              <a:t>, </a:t>
            </a:r>
            <a:r>
              <a:rPr lang="en-US" dirty="0" err="1"/>
              <a:t>ImportWithTangentSpace</a:t>
            </a:r>
            <a:r>
              <a:rPr lang="en-US" dirty="0"/>
              <a:t> </a:t>
            </a:r>
            <a:r>
              <a:rPr lang="en-US" dirty="0" err="1"/>
              <a:t>néven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ImportSimpleObj</a:t>
            </a:r>
            <a:r>
              <a:rPr lang="en-US" dirty="0"/>
              <a:t> </a:t>
            </a:r>
            <a:r>
              <a:rPr lang="en-US" dirty="0" err="1"/>
              <a:t>függvény</a:t>
            </a:r>
            <a:r>
              <a:rPr lang="en-US" dirty="0"/>
              <a:t> </a:t>
            </a:r>
            <a:r>
              <a:rPr lang="en-US" dirty="0" err="1"/>
              <a:t>törzsét</a:t>
            </a:r>
            <a:r>
              <a:rPr lang="en-US" dirty="0"/>
              <a:t> </a:t>
            </a:r>
            <a:r>
              <a:rPr lang="en-US" dirty="0" err="1"/>
              <a:t>másoljátok</a:t>
            </a:r>
            <a:r>
              <a:rPr lang="en-US" dirty="0"/>
              <a:t> le </a:t>
            </a:r>
            <a:r>
              <a:rPr lang="en-US" dirty="0" err="1"/>
              <a:t>az</a:t>
            </a:r>
            <a:r>
              <a:rPr lang="en-US" dirty="0"/>
              <a:t> Egg/Importer.cpp </a:t>
            </a:r>
            <a:r>
              <a:rPr lang="en-US" dirty="0" err="1"/>
              <a:t>fájlon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kiindulás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függvénynek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49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9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6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Mivel</a:t>
            </a:r>
            <a:r>
              <a:rPr lang="en-US" dirty="0"/>
              <a:t>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invertálása</a:t>
            </a:r>
            <a:r>
              <a:rPr lang="en-US" dirty="0"/>
              <a:t> </a:t>
            </a:r>
            <a:r>
              <a:rPr lang="en-US" dirty="0" err="1"/>
              <a:t>olcsó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kihozni</a:t>
            </a:r>
            <a:r>
              <a:rPr lang="en-US" dirty="0"/>
              <a:t> </a:t>
            </a:r>
            <a:r>
              <a:rPr lang="en-US" dirty="0" err="1"/>
              <a:t>valamit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-be,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transzponálttal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10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pixel shader </a:t>
            </a:r>
            <a:r>
              <a:rPr lang="en-US" dirty="0" err="1"/>
              <a:t>jelentősen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hívódik</a:t>
            </a:r>
            <a:r>
              <a:rPr lang="en-US" dirty="0"/>
              <a:t> meg,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összességében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valamivel</a:t>
            </a:r>
            <a:r>
              <a:rPr lang="en-US" dirty="0"/>
              <a:t> </a:t>
            </a:r>
            <a:r>
              <a:rPr lang="en-US" dirty="0" err="1"/>
              <a:t>lassabb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benne a tradeoff,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minket</a:t>
            </a:r>
            <a:r>
              <a:rPr lang="en-US" dirty="0"/>
              <a:t> </a:t>
            </a:r>
            <a:r>
              <a:rPr lang="en-US" dirty="0" err="1"/>
              <a:t>hidegen</a:t>
            </a:r>
            <a:r>
              <a:rPr lang="en-US" dirty="0"/>
              <a:t> </a:t>
            </a:r>
            <a:r>
              <a:rPr lang="en-US" dirty="0" err="1"/>
              <a:t>hagy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ha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kártyákat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akaszthatja</a:t>
            </a:r>
            <a:r>
              <a:rPr lang="en-US" dirty="0"/>
              <a:t> meg,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felfújni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fogod</a:t>
            </a:r>
            <a:r>
              <a:rPr lang="en-US" dirty="0"/>
              <a:t> </a:t>
            </a:r>
            <a:r>
              <a:rPr lang="en-US" dirty="0" err="1"/>
              <a:t>észrevenni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cserét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prototipizálsz</a:t>
            </a:r>
            <a:r>
              <a:rPr lang="en-US" dirty="0"/>
              <a:t>, </a:t>
            </a:r>
            <a:r>
              <a:rPr lang="en-US" dirty="0" err="1"/>
              <a:t>tesztelsz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kód</a:t>
            </a:r>
            <a:r>
              <a:rPr lang="en-US" dirty="0"/>
              <a:t> </a:t>
            </a:r>
            <a:r>
              <a:rPr lang="en-US" dirty="0" err="1"/>
              <a:t>érthetőségére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teljesítményről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is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benchmarkolással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 </a:t>
            </a:r>
            <a:r>
              <a:rPr lang="en-US" dirty="0" err="1"/>
              <a:t>tudsz</a:t>
            </a:r>
            <a:r>
              <a:rPr lang="en-US" dirty="0"/>
              <a:t> </a:t>
            </a:r>
            <a:r>
              <a:rPr lang="en-US" dirty="0" err="1"/>
              <a:t>vélekedni</a:t>
            </a:r>
            <a:r>
              <a:rPr lang="en-US" dirty="0"/>
              <a:t>.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rosszabb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korai </a:t>
            </a:r>
            <a:r>
              <a:rPr lang="en-US" dirty="0" err="1"/>
              <a:t>optimalizálás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szenvedni</a:t>
            </a:r>
            <a:r>
              <a:rPr lang="en-US" dirty="0"/>
              <a:t> a projected </a:t>
            </a:r>
            <a:r>
              <a:rPr lang="en-US" dirty="0" err="1"/>
              <a:t>hátralevő</a:t>
            </a:r>
            <a:r>
              <a:rPr lang="en-US" dirty="0"/>
              <a:t> </a:t>
            </a:r>
            <a:r>
              <a:rPr lang="en-US" dirty="0" err="1"/>
              <a:t>részében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is a pixel </a:t>
            </a:r>
            <a:r>
              <a:rPr lang="en-US" dirty="0" err="1"/>
              <a:t>shadernek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kiépítjük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7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8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Megtartunk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10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err="1"/>
              <a:t>Bocsánat</a:t>
            </a:r>
            <a:r>
              <a:rPr lang="en-US" b="0" dirty="0"/>
              <a:t> a bet</a:t>
            </a:r>
            <a:r>
              <a:rPr lang="hu-HU" b="0" dirty="0"/>
              <a:t>ű</a:t>
            </a:r>
            <a:r>
              <a:rPr lang="en-US" b="0" dirty="0" err="1"/>
              <a:t>méretért</a:t>
            </a:r>
            <a:r>
              <a:rPr lang="en-US" b="0" dirty="0"/>
              <a:t>, de </a:t>
            </a:r>
            <a:r>
              <a:rPr lang="en-US" b="0" dirty="0" err="1"/>
              <a:t>szerettem</a:t>
            </a:r>
            <a:r>
              <a:rPr lang="en-US" b="0" dirty="0"/>
              <a:t> </a:t>
            </a:r>
            <a:r>
              <a:rPr lang="en-US" b="0" dirty="0" err="1"/>
              <a:t>volna</a:t>
            </a:r>
            <a:r>
              <a:rPr lang="en-US" b="0" dirty="0"/>
              <a:t>, ha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dián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 a </a:t>
            </a:r>
            <a:r>
              <a:rPr lang="en-US" b="0" dirty="0" err="1"/>
              <a:t>dolog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Természetesen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mindkét</a:t>
            </a:r>
            <a:r>
              <a:rPr lang="en-US" b="0" dirty="0"/>
              <a:t>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átküldeni</a:t>
            </a:r>
            <a:r>
              <a:rPr lang="en-US" b="0" dirty="0"/>
              <a:t> (</a:t>
            </a:r>
            <a:r>
              <a:rPr lang="en-US" b="0" dirty="0" err="1"/>
              <a:t>tangens</a:t>
            </a:r>
            <a:r>
              <a:rPr lang="en-US" b="0" dirty="0"/>
              <a:t>/</a:t>
            </a:r>
            <a:r>
              <a:rPr lang="en-US" b="0" dirty="0" err="1"/>
              <a:t>binormál</a:t>
            </a:r>
            <a:r>
              <a:rPr lang="en-US" b="0" dirty="0"/>
              <a:t>),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lenne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egyiket</a:t>
            </a:r>
            <a:r>
              <a:rPr lang="en-US" b="0" dirty="0"/>
              <a:t>, de most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bb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jobban</a:t>
            </a:r>
            <a:r>
              <a:rPr lang="en-US" b="0" dirty="0"/>
              <a:t> </a:t>
            </a:r>
            <a:r>
              <a:rPr lang="en-US" b="0" dirty="0" err="1"/>
              <a:t>olvasható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mi </a:t>
            </a:r>
            <a:r>
              <a:rPr lang="en-US" b="0" dirty="0" err="1"/>
              <a:t>történik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Miért</a:t>
            </a:r>
            <a:r>
              <a:rPr lang="en-US" b="0" dirty="0"/>
              <a:t> </a:t>
            </a:r>
            <a:r>
              <a:rPr lang="en-US" b="0" dirty="0" err="1"/>
              <a:t>normalizálunk</a:t>
            </a:r>
            <a:r>
              <a:rPr lang="en-US" b="0" dirty="0"/>
              <a:t> </a:t>
            </a:r>
            <a:r>
              <a:rPr lang="en-US" b="0" dirty="0" err="1"/>
              <a:t>minden</a:t>
            </a:r>
            <a:r>
              <a:rPr lang="en-US" b="0" dirty="0"/>
              <a:t> </a:t>
            </a:r>
            <a:r>
              <a:rPr lang="en-US" b="0" dirty="0" err="1"/>
              <a:t>inputot</a:t>
            </a:r>
            <a:r>
              <a:rPr lang="en-US" b="0" dirty="0"/>
              <a:t> a vertex </a:t>
            </a:r>
            <a:r>
              <a:rPr lang="en-US" b="0" dirty="0" err="1"/>
              <a:t>shaderből</a:t>
            </a:r>
            <a:r>
              <a:rPr lang="en-US" b="0" dirty="0"/>
              <a:t>?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vertexek</a:t>
            </a:r>
            <a:r>
              <a:rPr lang="en-US" b="0" dirty="0"/>
              <a:t> </a:t>
            </a:r>
            <a:r>
              <a:rPr lang="en-US" b="0" dirty="0" err="1"/>
              <a:t>között</a:t>
            </a:r>
            <a:r>
              <a:rPr lang="en-US" b="0" dirty="0"/>
              <a:t> </a:t>
            </a:r>
            <a:r>
              <a:rPr lang="en-US" b="0" dirty="0" err="1"/>
              <a:t>lineárisan</a:t>
            </a:r>
            <a:r>
              <a:rPr lang="en-US" b="0" dirty="0"/>
              <a:t> </a:t>
            </a:r>
            <a:r>
              <a:rPr lang="en-US" b="0" dirty="0" err="1"/>
              <a:t>interpolálódnak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értékek</a:t>
            </a:r>
            <a:r>
              <a:rPr lang="en-US" b="0" dirty="0"/>
              <a:t>, </a:t>
            </a:r>
            <a:r>
              <a:rPr lang="en-US" b="0" dirty="0" err="1"/>
              <a:t>viszont</a:t>
            </a:r>
            <a:r>
              <a:rPr lang="en-US" b="0" dirty="0"/>
              <a:t> </a:t>
            </a:r>
            <a:r>
              <a:rPr lang="en-US" b="0" dirty="0" err="1"/>
              <a:t>két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lineáris</a:t>
            </a:r>
            <a:r>
              <a:rPr lang="en-US" b="0" dirty="0"/>
              <a:t> </a:t>
            </a:r>
            <a:r>
              <a:rPr lang="en-US" b="0" dirty="0" err="1"/>
              <a:t>interpolációja</a:t>
            </a:r>
            <a:r>
              <a:rPr lang="en-US" b="0" dirty="0"/>
              <a:t> </a:t>
            </a:r>
            <a:r>
              <a:rPr lang="en-US" b="0" dirty="0" err="1"/>
              <a:t>sértheti</a:t>
            </a:r>
            <a:r>
              <a:rPr lang="en-US" b="0" dirty="0"/>
              <a:t> a </a:t>
            </a:r>
            <a:r>
              <a:rPr lang="en-US" b="0" dirty="0" err="1"/>
              <a:t>hosszát</a:t>
            </a:r>
            <a:r>
              <a:rPr lang="en-US" b="0" dirty="0"/>
              <a:t> a </a:t>
            </a:r>
            <a:r>
              <a:rPr lang="en-US" b="0" dirty="0" err="1"/>
              <a:t>vektornak</a:t>
            </a:r>
            <a:r>
              <a:rPr lang="en-US" b="0" dirty="0"/>
              <a:t>, </a:t>
            </a:r>
            <a:r>
              <a:rPr lang="en-US" b="0" dirty="0" err="1"/>
              <a:t>ezért</a:t>
            </a:r>
            <a:r>
              <a:rPr lang="en-US" b="0" dirty="0"/>
              <a:t> </a:t>
            </a:r>
            <a:r>
              <a:rPr lang="en-US" b="0" dirty="0" err="1"/>
              <a:t>szépen</a:t>
            </a:r>
            <a:r>
              <a:rPr lang="en-US" b="0" dirty="0"/>
              <a:t> </a:t>
            </a:r>
            <a:r>
              <a:rPr lang="en-US" b="0" dirty="0" err="1"/>
              <a:t>normalizáljuk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Összeállítjuk</a:t>
            </a:r>
            <a:r>
              <a:rPr lang="en-US" b="0" dirty="0"/>
              <a:t> a TBN </a:t>
            </a:r>
            <a:r>
              <a:rPr lang="en-US" b="0" dirty="0" err="1"/>
              <a:t>mátrixunkat</a:t>
            </a:r>
            <a:r>
              <a:rPr lang="en-US" b="0" dirty="0"/>
              <a:t>, </a:t>
            </a:r>
            <a:r>
              <a:rPr lang="en-US" b="0" dirty="0" err="1"/>
              <a:t>transzponáljuk</a:t>
            </a:r>
            <a:r>
              <a:rPr lang="en-US" b="0" dirty="0"/>
              <a:t>, </a:t>
            </a:r>
            <a:r>
              <a:rPr lang="en-US" b="0" dirty="0" err="1"/>
              <a:t>elkérjük</a:t>
            </a:r>
            <a:r>
              <a:rPr lang="en-US" b="0" dirty="0"/>
              <a:t> a </a:t>
            </a:r>
            <a:r>
              <a:rPr lang="en-US" b="0" dirty="0" err="1"/>
              <a:t>normál</a:t>
            </a:r>
            <a:r>
              <a:rPr lang="en-US" b="0" dirty="0"/>
              <a:t> </a:t>
            </a:r>
            <a:r>
              <a:rPr lang="en-US" b="0" dirty="0" err="1"/>
              <a:t>textúrából</a:t>
            </a:r>
            <a:r>
              <a:rPr lang="en-US" b="0" dirty="0"/>
              <a:t> a </a:t>
            </a:r>
            <a:r>
              <a:rPr lang="en-US" b="0" dirty="0" err="1"/>
              <a:t>mintát</a:t>
            </a:r>
            <a:r>
              <a:rPr lang="en-US" b="0" dirty="0"/>
              <a:t>, </a:t>
            </a:r>
            <a:r>
              <a:rPr lang="en-US" b="0" dirty="0" err="1"/>
              <a:t>lenormalizáljuk</a:t>
            </a:r>
            <a:r>
              <a:rPr lang="en-US" b="0" dirty="0"/>
              <a:t>, </a:t>
            </a:r>
            <a:r>
              <a:rPr lang="en-US" b="0" dirty="0" err="1"/>
              <a:t>kihozzuk</a:t>
            </a:r>
            <a:r>
              <a:rPr lang="en-US" b="0" dirty="0"/>
              <a:t> </a:t>
            </a:r>
            <a:r>
              <a:rPr lang="en-US" b="0" dirty="0" err="1"/>
              <a:t>világ</a:t>
            </a:r>
            <a:r>
              <a:rPr lang="en-US" b="0" dirty="0"/>
              <a:t> </a:t>
            </a:r>
            <a:r>
              <a:rPr lang="en-US" b="0" dirty="0" err="1"/>
              <a:t>térbe</a:t>
            </a:r>
            <a:r>
              <a:rPr lang="en-US" b="0" dirty="0"/>
              <a:t> a TBN </a:t>
            </a:r>
            <a:r>
              <a:rPr lang="en-US" b="0" dirty="0" err="1"/>
              <a:t>transzponálttal</a:t>
            </a:r>
            <a:r>
              <a:rPr lang="en-US" b="0" dirty="0"/>
              <a:t> </a:t>
            </a:r>
            <a:r>
              <a:rPr lang="en-US" b="0" dirty="0" err="1"/>
              <a:t>való</a:t>
            </a:r>
            <a:r>
              <a:rPr lang="en-US" b="0" dirty="0"/>
              <a:t> </a:t>
            </a:r>
            <a:r>
              <a:rPr lang="en-US" b="0" dirty="0" err="1"/>
              <a:t>szorzással</a:t>
            </a:r>
            <a:r>
              <a:rPr lang="en-US" b="0" dirty="0"/>
              <a:t>,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azzal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újonnan</a:t>
            </a:r>
            <a:r>
              <a:rPr lang="en-US" b="0" dirty="0"/>
              <a:t> </a:t>
            </a:r>
            <a:r>
              <a:rPr lang="en-US" b="0" dirty="0" err="1"/>
              <a:t>kapott</a:t>
            </a:r>
            <a:r>
              <a:rPr lang="en-US" b="0" dirty="0"/>
              <a:t> n </a:t>
            </a:r>
            <a:r>
              <a:rPr lang="en-US" b="0" dirty="0" err="1"/>
              <a:t>vektorral</a:t>
            </a:r>
            <a:r>
              <a:rPr lang="en-US" b="0" dirty="0"/>
              <a:t> </a:t>
            </a:r>
            <a:r>
              <a:rPr lang="en-US" b="0" dirty="0" err="1"/>
              <a:t>folytatjuk</a:t>
            </a:r>
            <a:r>
              <a:rPr lang="en-US" b="0" dirty="0"/>
              <a:t> a </a:t>
            </a:r>
            <a:r>
              <a:rPr lang="en-US" b="0" dirty="0" err="1"/>
              <a:t>számolást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7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Picit</a:t>
            </a:r>
            <a:r>
              <a:rPr lang="en-US" dirty="0"/>
              <a:t> </a:t>
            </a:r>
            <a:r>
              <a:rPr lang="en-US" dirty="0" err="1"/>
              <a:t>pixelhibás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ráfogjuk</a:t>
            </a:r>
            <a:r>
              <a:rPr lang="en-US" dirty="0"/>
              <a:t> a </a:t>
            </a:r>
            <a:r>
              <a:rPr lang="en-US" dirty="0" err="1"/>
              <a:t>textúrában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apró</a:t>
            </a:r>
            <a:r>
              <a:rPr lang="en-US" dirty="0"/>
              <a:t> </a:t>
            </a:r>
            <a:r>
              <a:rPr lang="en-US" dirty="0" err="1"/>
              <a:t>változásokra</a:t>
            </a:r>
            <a:r>
              <a:rPr lang="en-US" dirty="0"/>
              <a:t>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igaz</a:t>
            </a:r>
            <a:r>
              <a:rPr lang="en-US" dirty="0"/>
              <a:t> is,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szemcsésnek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map, de most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is </a:t>
            </a:r>
            <a:r>
              <a:rPr lang="en-US" dirty="0" err="1"/>
              <a:t>bejön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hiba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lényegében</a:t>
            </a:r>
            <a:r>
              <a:rPr lang="en-US" dirty="0"/>
              <a:t> </a:t>
            </a:r>
            <a:r>
              <a:rPr lang="en-US" dirty="0" err="1"/>
              <a:t>átmegy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, de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megoldása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triviális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assimpnek</a:t>
            </a:r>
            <a:r>
              <a:rPr lang="en-US" dirty="0"/>
              <a:t> </a:t>
            </a:r>
            <a:r>
              <a:rPr lang="en-US" dirty="0" err="1"/>
              <a:t>megmondjuk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számolja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teret</a:t>
            </a:r>
            <a:r>
              <a:rPr lang="en-US" dirty="0"/>
              <a:t>, </a:t>
            </a:r>
            <a:r>
              <a:rPr lang="en-US" dirty="0" err="1"/>
              <a:t>ekkor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aiMesh</a:t>
            </a:r>
            <a:r>
              <a:rPr lang="en-US" dirty="0"/>
              <a:t> </a:t>
            </a:r>
            <a:r>
              <a:rPr lang="en-US" dirty="0" err="1"/>
              <a:t>típusnak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töltve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mTangents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mBitangents</a:t>
            </a:r>
            <a:r>
              <a:rPr lang="en-US" dirty="0"/>
              <a:t> </a:t>
            </a:r>
            <a:r>
              <a:rPr lang="en-US" dirty="0" err="1"/>
              <a:t>tömbje</a:t>
            </a:r>
            <a:r>
              <a:rPr lang="en-US" dirty="0"/>
              <a:t>, ne </a:t>
            </a:r>
            <a:r>
              <a:rPr lang="en-US" dirty="0" err="1"/>
              <a:t>zavarjon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elnevezés</a:t>
            </a:r>
            <a:r>
              <a:rPr lang="en-US" dirty="0"/>
              <a:t>,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keresztszorzatát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binormálisnak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bitangensnek</a:t>
            </a:r>
            <a:r>
              <a:rPr lang="en-US" dirty="0"/>
              <a:t> is </a:t>
            </a:r>
            <a:r>
              <a:rPr lang="en-US" dirty="0" err="1"/>
              <a:t>nevezni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55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Balra</a:t>
            </a:r>
            <a:r>
              <a:rPr lang="en-US" dirty="0"/>
              <a:t> a normal map, </a:t>
            </a:r>
            <a:r>
              <a:rPr lang="en-US" dirty="0" err="1"/>
              <a:t>jobbra</a:t>
            </a:r>
            <a:r>
              <a:rPr lang="en-US" dirty="0"/>
              <a:t> a parallax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forrást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megnézni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Magyar </a:t>
            </a:r>
            <a:r>
              <a:rPr lang="en-US" dirty="0" err="1"/>
              <a:t>fejlesztő</a:t>
            </a:r>
            <a:r>
              <a:rPr lang="en-US" dirty="0"/>
              <a:t> </a:t>
            </a:r>
            <a:r>
              <a:rPr lang="en-US" dirty="0" err="1"/>
              <a:t>írásait</a:t>
            </a:r>
            <a:r>
              <a:rPr lang="en-US" dirty="0"/>
              <a:t> </a:t>
            </a:r>
            <a:r>
              <a:rPr lang="en-US" dirty="0" err="1"/>
              <a:t>talájátok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, </a:t>
            </a:r>
            <a:r>
              <a:rPr lang="en-US" dirty="0" err="1"/>
              <a:t>nagyrészt</a:t>
            </a:r>
            <a:r>
              <a:rPr lang="en-US" dirty="0"/>
              <a:t> DX9-es, </a:t>
            </a: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balkezes</a:t>
            </a:r>
            <a:r>
              <a:rPr lang="en-US" dirty="0"/>
              <a:t> </a:t>
            </a:r>
            <a:r>
              <a:rPr lang="en-US" dirty="0" err="1"/>
              <a:t>koordináta</a:t>
            </a:r>
            <a:r>
              <a:rPr lang="en-US" dirty="0"/>
              <a:t> </a:t>
            </a:r>
            <a:r>
              <a:rPr lang="en-US" dirty="0" err="1"/>
              <a:t>rendszerben</a:t>
            </a:r>
            <a:r>
              <a:rPr lang="en-US" dirty="0"/>
              <a:t> </a:t>
            </a:r>
            <a:r>
              <a:rPr lang="en-US" dirty="0" err="1"/>
              <a:t>dolgozik</a:t>
            </a:r>
            <a:r>
              <a:rPr lang="en-US" dirty="0"/>
              <a:t>, de </a:t>
            </a:r>
            <a:r>
              <a:rPr lang="en-US" dirty="0" err="1"/>
              <a:t>szuper</a:t>
            </a:r>
            <a:r>
              <a:rPr lang="en-US" dirty="0"/>
              <a:t> </a:t>
            </a:r>
            <a:r>
              <a:rPr lang="en-US" dirty="0" err="1"/>
              <a:t>írásai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kedvez</a:t>
            </a:r>
            <a:r>
              <a:rPr lang="en-US" dirty="0"/>
              <a:t> a </a:t>
            </a:r>
            <a:r>
              <a:rPr lang="en-US" dirty="0" err="1"/>
              <a:t>parallaxnak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felületből</a:t>
            </a:r>
            <a:r>
              <a:rPr lang="en-US" dirty="0"/>
              <a:t> “</a:t>
            </a:r>
            <a:r>
              <a:rPr lang="en-US" dirty="0" err="1"/>
              <a:t>kifele</a:t>
            </a:r>
            <a:r>
              <a:rPr lang="en-US" dirty="0"/>
              <a:t>”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jönni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is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nézne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Aki </a:t>
            </a:r>
            <a:r>
              <a:rPr lang="en-US" b="1" dirty="0" err="1"/>
              <a:t>idáig</a:t>
            </a:r>
            <a:r>
              <a:rPr lang="en-US" b="1" dirty="0"/>
              <a:t> </a:t>
            </a:r>
            <a:r>
              <a:rPr lang="en-US" b="1" dirty="0" err="1"/>
              <a:t>eltéved</a:t>
            </a:r>
            <a:r>
              <a:rPr lang="en-US" b="1" dirty="0"/>
              <a:t> a </a:t>
            </a:r>
            <a:r>
              <a:rPr lang="en-US" b="1" dirty="0" err="1"/>
              <a:t>laboron</a:t>
            </a:r>
            <a:r>
              <a:rPr lang="en-US" b="1" dirty="0"/>
              <a:t>: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részt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sikerült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debugolnom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segítesz</a:t>
            </a:r>
            <a:r>
              <a:rPr lang="en-US" dirty="0"/>
              <a:t> </a:t>
            </a:r>
            <a:r>
              <a:rPr lang="en-US" dirty="0" err="1"/>
              <a:t>kikapálni</a:t>
            </a:r>
            <a:r>
              <a:rPr lang="en-US" dirty="0"/>
              <a:t> a </a:t>
            </a:r>
            <a:r>
              <a:rPr lang="en-US" dirty="0" err="1"/>
              <a:t>hibákat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tartozom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csokival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3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16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lphaUcParenBoth"/>
            </a:pPr>
            <a:r>
              <a:rPr lang="en-US" dirty="0" err="1"/>
              <a:t>pont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 </a:t>
            </a:r>
            <a:r>
              <a:rPr lang="en-US" dirty="0" err="1"/>
              <a:t>jelöl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innen</a:t>
            </a:r>
            <a:r>
              <a:rPr lang="en-US" dirty="0"/>
              <a:t> </a:t>
            </a:r>
            <a:r>
              <a:rPr lang="en-US" dirty="0" err="1"/>
              <a:t>mintavételeznénk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texel</a:t>
            </a:r>
            <a:r>
              <a:rPr lang="en-US" dirty="0"/>
              <a:t>-t.</a:t>
            </a:r>
          </a:p>
          <a:p>
            <a:pPr marL="228600" indent="-228600">
              <a:buFontTx/>
              <a:buAutoNum type="alphaUcParenBoth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Sárga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: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legbutább</a:t>
            </a:r>
            <a:r>
              <a:rPr lang="en-US" dirty="0"/>
              <a:t> parallax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approximáljuk</a:t>
            </a:r>
            <a:r>
              <a:rPr lang="en-US" dirty="0"/>
              <a:t> meg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a </a:t>
            </a:r>
            <a:r>
              <a:rPr lang="en-US" dirty="0" err="1"/>
              <a:t>magasság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. </a:t>
            </a:r>
            <a:r>
              <a:rPr lang="en-US" dirty="0" err="1"/>
              <a:t>Kérjük</a:t>
            </a:r>
            <a:r>
              <a:rPr lang="en-US" dirty="0"/>
              <a:t> le a </a:t>
            </a:r>
            <a:r>
              <a:rPr lang="en-US" dirty="0" err="1"/>
              <a:t>magasságot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(A) </a:t>
            </a:r>
            <a:r>
              <a:rPr lang="en-US" dirty="0" err="1"/>
              <a:t>pontban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úgynevezett</a:t>
            </a:r>
            <a:r>
              <a:rPr lang="en-US" dirty="0"/>
              <a:t> displacement map, </a:t>
            </a:r>
            <a:r>
              <a:rPr lang="en-US" dirty="0" err="1"/>
              <a:t>amelyben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színcsatorna</a:t>
            </a:r>
            <a:r>
              <a:rPr lang="en-US" dirty="0"/>
              <a:t> van, a </a:t>
            </a:r>
            <a:r>
              <a:rPr lang="en-US" dirty="0" err="1"/>
              <a:t>magasság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float </a:t>
            </a:r>
            <a:r>
              <a:rPr lang="en-US" dirty="0" err="1"/>
              <a:t>érték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 H(A) </a:t>
            </a:r>
            <a:r>
              <a:rPr lang="en-US" dirty="0" err="1"/>
              <a:t>magassággal</a:t>
            </a:r>
            <a:r>
              <a:rPr lang="en-US" dirty="0"/>
              <a:t> </a:t>
            </a:r>
            <a:r>
              <a:rPr lang="en-US" dirty="0" err="1"/>
              <a:t>skálázzuk</a:t>
            </a:r>
            <a:r>
              <a:rPr lang="en-US" dirty="0"/>
              <a:t> le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eltolt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becslésnek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van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igazi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Ezen</a:t>
            </a:r>
            <a:r>
              <a:rPr lang="en-US" dirty="0"/>
              <a:t> a ponton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mennie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annyiszor</a:t>
            </a:r>
            <a:r>
              <a:rPr lang="en-US" dirty="0"/>
              <a:t> </a:t>
            </a:r>
            <a:r>
              <a:rPr lang="en-US" dirty="0" err="1"/>
              <a:t>cseréltük</a:t>
            </a:r>
            <a:r>
              <a:rPr lang="en-US" dirty="0"/>
              <a:t> le a </a:t>
            </a:r>
            <a:r>
              <a:rPr lang="en-US" dirty="0" err="1"/>
              <a:t>modelleket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41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5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Fontos</a:t>
            </a:r>
            <a:r>
              <a:rPr lang="en-US" b="1" dirty="0"/>
              <a:t>: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igazából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inputok</a:t>
            </a:r>
            <a:r>
              <a:rPr lang="en-US" b="0" dirty="0"/>
              <a:t>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, mint a </a:t>
            </a:r>
            <a:r>
              <a:rPr lang="en-US" b="0" dirty="0" err="1"/>
              <a:t>NormalMapVS.hlsl</a:t>
            </a:r>
            <a:r>
              <a:rPr lang="en-US" b="0" dirty="0"/>
              <a:t> </a:t>
            </a:r>
            <a:r>
              <a:rPr lang="en-US" b="0" dirty="0" err="1"/>
              <a:t>fájlnál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definiálva</a:t>
            </a:r>
            <a:r>
              <a:rPr lang="en-US" b="0" dirty="0"/>
              <a:t> </a:t>
            </a:r>
            <a:r>
              <a:rPr lang="en-US" b="0" dirty="0" err="1"/>
              <a:t>lett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HEIGHT_SCALE </a:t>
            </a:r>
            <a:r>
              <a:rPr lang="en-US" b="0" dirty="0" err="1"/>
              <a:t>konstans</a:t>
            </a:r>
            <a:r>
              <a:rPr lang="en-US" b="0" dirty="0"/>
              <a:t>,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tudod</a:t>
            </a:r>
            <a:r>
              <a:rPr lang="en-US" b="0" dirty="0"/>
              <a:t> </a:t>
            </a:r>
            <a:r>
              <a:rPr lang="en-US" b="0" dirty="0" err="1"/>
              <a:t>állítani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a parallax </a:t>
            </a:r>
            <a:r>
              <a:rPr lang="en-US" b="0" dirty="0" err="1"/>
              <a:t>erősségét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995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Dolgozz</a:t>
            </a:r>
            <a:r>
              <a:rPr lang="en-US" b="1" dirty="0"/>
              <a:t> </a:t>
            </a:r>
            <a:r>
              <a:rPr lang="en-US" b="1" dirty="0" err="1"/>
              <a:t>függvényekkel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ne </a:t>
            </a:r>
            <a:r>
              <a:rPr lang="en-US" b="0" dirty="0" err="1"/>
              <a:t>kelljen</a:t>
            </a:r>
            <a:r>
              <a:rPr lang="en-US" b="0" dirty="0"/>
              <a:t> 3-4 </a:t>
            </a:r>
            <a:r>
              <a:rPr lang="en-US" b="0" dirty="0" err="1"/>
              <a:t>fajta</a:t>
            </a:r>
            <a:r>
              <a:rPr lang="en-US" b="0" dirty="0"/>
              <a:t> </a:t>
            </a:r>
            <a:r>
              <a:rPr lang="en-US" b="0" dirty="0" err="1"/>
              <a:t>shadert</a:t>
            </a:r>
            <a:r>
              <a:rPr lang="en-US" b="0" dirty="0"/>
              <a:t> </a:t>
            </a:r>
            <a:r>
              <a:rPr lang="en-US" b="0" dirty="0" err="1"/>
              <a:t>létrehozni</a:t>
            </a:r>
            <a:r>
              <a:rPr lang="en-US" b="0" dirty="0"/>
              <a:t> a </a:t>
            </a:r>
            <a:r>
              <a:rPr lang="en-US" b="0" dirty="0" err="1"/>
              <a:t>különböző</a:t>
            </a:r>
            <a:r>
              <a:rPr lang="en-US" b="0" dirty="0"/>
              <a:t> </a:t>
            </a:r>
            <a:r>
              <a:rPr lang="en-US" b="0" dirty="0" err="1"/>
              <a:t>fajta</a:t>
            </a:r>
            <a:r>
              <a:rPr lang="en-US" b="0" dirty="0"/>
              <a:t> parallax </a:t>
            </a:r>
            <a:r>
              <a:rPr lang="en-US" b="0" dirty="0" err="1"/>
              <a:t>megoldásoknak</a:t>
            </a:r>
            <a:r>
              <a:rPr lang="en-US" b="0" dirty="0"/>
              <a:t>. A </a:t>
            </a:r>
            <a:r>
              <a:rPr lang="en-US" b="0" dirty="0" err="1"/>
              <a:t>DepthAt</a:t>
            </a:r>
            <a:r>
              <a:rPr lang="en-US" b="0" dirty="0"/>
              <a:t> </a:t>
            </a:r>
            <a:r>
              <a:rPr lang="en-US" b="0" dirty="0" err="1"/>
              <a:t>függvény</a:t>
            </a:r>
            <a:r>
              <a:rPr lang="en-US" b="0" dirty="0"/>
              <a:t> is </a:t>
            </a:r>
            <a:r>
              <a:rPr lang="en-US" b="0" dirty="0" err="1"/>
              <a:t>kelleni</a:t>
            </a:r>
            <a:r>
              <a:rPr lang="en-US" b="0" dirty="0"/>
              <a:t> fog, </a:t>
            </a:r>
            <a:r>
              <a:rPr lang="en-US" b="0" dirty="0" err="1"/>
              <a:t>hiszen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, </a:t>
            </a:r>
            <a:r>
              <a:rPr lang="en-US" b="0" dirty="0" err="1"/>
              <a:t>ahol</a:t>
            </a:r>
            <a:r>
              <a:rPr lang="en-US" b="0" dirty="0"/>
              <a:t> a W </a:t>
            </a:r>
            <a:r>
              <a:rPr lang="en-US" b="0" dirty="0" err="1"/>
              <a:t>komponensből</a:t>
            </a:r>
            <a:r>
              <a:rPr lang="en-US" b="0" dirty="0"/>
              <a:t> </a:t>
            </a:r>
            <a:r>
              <a:rPr lang="en-US" b="0" dirty="0" err="1"/>
              <a:t>olvasol</a:t>
            </a:r>
            <a:r>
              <a:rPr lang="en-US" b="0" dirty="0"/>
              <a:t>, </a:t>
            </a:r>
            <a:r>
              <a:rPr lang="en-US" b="0" dirty="0" err="1"/>
              <a:t>illetve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is </a:t>
            </a:r>
            <a:r>
              <a:rPr lang="en-US" b="0" dirty="0" err="1"/>
              <a:t>ahol</a:t>
            </a:r>
            <a:r>
              <a:rPr lang="en-US" b="0" dirty="0"/>
              <a:t> </a:t>
            </a:r>
            <a:r>
              <a:rPr lang="en-US" b="0" dirty="0" err="1"/>
              <a:t>magasság</a:t>
            </a:r>
            <a:r>
              <a:rPr lang="en-US" b="0" dirty="0"/>
              <a:t> </a:t>
            </a:r>
            <a:r>
              <a:rPr lang="en-US" b="0" dirty="0" err="1"/>
              <a:t>helyett</a:t>
            </a:r>
            <a:r>
              <a:rPr lang="en-US" b="0" dirty="0"/>
              <a:t> </a:t>
            </a:r>
            <a:r>
              <a:rPr lang="en-US" b="0" dirty="0" err="1"/>
              <a:t>mélységet</a:t>
            </a:r>
            <a:r>
              <a:rPr lang="en-US" b="0" dirty="0"/>
              <a:t> </a:t>
            </a:r>
            <a:r>
              <a:rPr lang="en-US" b="0" dirty="0" err="1"/>
              <a:t>szeretnénk</a:t>
            </a:r>
            <a:r>
              <a:rPr lang="en-US" b="0" dirty="0"/>
              <a:t> </a:t>
            </a:r>
            <a:r>
              <a:rPr lang="en-US" b="0" dirty="0" err="1"/>
              <a:t>olvasni</a:t>
            </a:r>
            <a:r>
              <a:rPr lang="en-US" b="0" dirty="0"/>
              <a:t>, </a:t>
            </a:r>
            <a:r>
              <a:rPr lang="en-US" b="0" dirty="0" err="1"/>
              <a:t>ekkor</a:t>
            </a:r>
            <a:r>
              <a:rPr lang="en-US" b="0" dirty="0"/>
              <a:t>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helyen</a:t>
            </a:r>
            <a:r>
              <a:rPr lang="en-US" b="0" dirty="0"/>
              <a:t> </a:t>
            </a:r>
            <a:r>
              <a:rPr lang="en-US" b="0" dirty="0" err="1"/>
              <a:t>negálni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5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Maga a </a:t>
            </a:r>
            <a:r>
              <a:rPr lang="en-US" b="0" dirty="0" err="1"/>
              <a:t>pixelshader</a:t>
            </a:r>
            <a:r>
              <a:rPr lang="en-US" b="0" dirty="0"/>
              <a:t> </a:t>
            </a:r>
            <a:r>
              <a:rPr lang="en-US" b="0" dirty="0" err="1"/>
              <a:t>maradéka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n,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vektorok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mintavételezünk</a:t>
            </a:r>
            <a:r>
              <a:rPr lang="en-US" b="0" dirty="0"/>
              <a:t>, a parallax </a:t>
            </a:r>
            <a:r>
              <a:rPr lang="en-US" b="0" dirty="0" err="1"/>
              <a:t>által</a:t>
            </a:r>
            <a:r>
              <a:rPr lang="en-US" b="0" dirty="0"/>
              <a:t> </a:t>
            </a:r>
            <a:r>
              <a:rPr lang="en-US" b="0" dirty="0" err="1"/>
              <a:t>eltolt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fogjuk</a:t>
            </a:r>
            <a:r>
              <a:rPr lang="en-US" b="0" dirty="0"/>
              <a:t> </a:t>
            </a:r>
            <a:r>
              <a:rPr lang="en-US" b="0" dirty="0" err="1"/>
              <a:t>felhasználni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effektus</a:t>
            </a:r>
            <a:r>
              <a:rPr lang="en-US" dirty="0"/>
              <a:t>,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ahogy</a:t>
            </a:r>
            <a:r>
              <a:rPr lang="en-US" dirty="0"/>
              <a:t> </a:t>
            </a:r>
            <a:r>
              <a:rPr lang="en-US" dirty="0" err="1"/>
              <a:t>forog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hibái</a:t>
            </a:r>
            <a:r>
              <a:rPr lang="en-US" dirty="0"/>
              <a:t> is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csodaságnak</a:t>
            </a:r>
            <a:r>
              <a:rPr lang="en-US" dirty="0"/>
              <a:t>, </a:t>
            </a:r>
            <a:r>
              <a:rPr lang="en-US" dirty="0" err="1"/>
              <a:t>elmosódások</a:t>
            </a:r>
            <a:r>
              <a:rPr lang="en-US" dirty="0"/>
              <a:t>,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eltolódik</a:t>
            </a:r>
            <a:r>
              <a:rPr lang="en-US" dirty="0"/>
              <a:t> </a:t>
            </a:r>
            <a:r>
              <a:rPr lang="en-US" dirty="0" err="1"/>
              <a:t>helyenként</a:t>
            </a:r>
            <a:r>
              <a:rPr lang="en-US" dirty="0"/>
              <a:t>, </a:t>
            </a:r>
            <a:r>
              <a:rPr lang="en-US" dirty="0" err="1"/>
              <a:t>artifactok</a:t>
            </a:r>
            <a:r>
              <a:rPr lang="en-US" dirty="0"/>
              <a:t>, </a:t>
            </a:r>
            <a:r>
              <a:rPr lang="en-US" dirty="0" err="1"/>
              <a:t>pixelhibák</a:t>
            </a:r>
            <a:r>
              <a:rPr lang="en-US" dirty="0"/>
              <a:t>, </a:t>
            </a:r>
            <a:r>
              <a:rPr lang="en-US" dirty="0" err="1"/>
              <a:t>éleknél</a:t>
            </a:r>
            <a:r>
              <a:rPr lang="en-US" dirty="0"/>
              <a:t>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belátni</a:t>
            </a:r>
            <a:r>
              <a:rPr lang="en-US" dirty="0"/>
              <a:t> a </a:t>
            </a:r>
            <a:r>
              <a:rPr lang="en-US" dirty="0" err="1"/>
              <a:t>textúrába</a:t>
            </a:r>
            <a:endParaRPr lang="en-US" dirty="0"/>
          </a:p>
          <a:p>
            <a:pPr marL="0" indent="0">
              <a:buFontTx/>
              <a:buNone/>
            </a:pPr>
            <a:br>
              <a:rPr lang="en-US" dirty="0"/>
            </a:br>
            <a:r>
              <a:rPr lang="en-US" b="1" dirty="0"/>
              <a:t>Note </a:t>
            </a:r>
            <a:r>
              <a:rPr lang="en-US" b="1" dirty="0" err="1"/>
              <a:t>akik</a:t>
            </a:r>
            <a:r>
              <a:rPr lang="en-US" b="1" dirty="0"/>
              <a:t> </a:t>
            </a:r>
            <a:r>
              <a:rPr lang="en-US" b="1" dirty="0" err="1"/>
              <a:t>debugolni</a:t>
            </a:r>
            <a:r>
              <a:rPr lang="en-US" b="1" dirty="0"/>
              <a:t> </a:t>
            </a:r>
            <a:r>
              <a:rPr lang="en-US" b="1" dirty="0" err="1"/>
              <a:t>szeretnék</a:t>
            </a:r>
            <a:r>
              <a:rPr lang="en-US" b="1" dirty="0"/>
              <a:t>: </a:t>
            </a:r>
            <a:r>
              <a:rPr lang="en-US" b="0" dirty="0" err="1"/>
              <a:t>szerintem</a:t>
            </a:r>
            <a:r>
              <a:rPr lang="en-US" b="0" dirty="0"/>
              <a:t>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gyorsan</a:t>
            </a:r>
            <a:r>
              <a:rPr lang="en-US" b="0" dirty="0"/>
              <a:t> </a:t>
            </a:r>
            <a:r>
              <a:rPr lang="en-US" b="0" dirty="0" err="1"/>
              <a:t>futnak</a:t>
            </a:r>
            <a:r>
              <a:rPr lang="en-US" b="0" dirty="0"/>
              <a:t> </a:t>
            </a:r>
            <a:r>
              <a:rPr lang="en-US" b="0" dirty="0" err="1"/>
              <a:t>össze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élek</a:t>
            </a:r>
            <a:r>
              <a:rPr lang="en-US" b="0" dirty="0"/>
              <a:t>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fenti</a:t>
            </a:r>
            <a:r>
              <a:rPr lang="en-US" b="0" dirty="0"/>
              <a:t> </a:t>
            </a:r>
            <a:r>
              <a:rPr lang="en-US" b="0" dirty="0" err="1"/>
              <a:t>téglasor</a:t>
            </a:r>
            <a:r>
              <a:rPr lang="en-US" b="0" dirty="0"/>
              <a:t>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teljesen</a:t>
            </a:r>
            <a:r>
              <a:rPr lang="en-US" b="0" dirty="0"/>
              <a:t> </a:t>
            </a:r>
            <a:r>
              <a:rPr lang="en-US" b="0" dirty="0" err="1"/>
              <a:t>lefele</a:t>
            </a:r>
            <a:r>
              <a:rPr lang="en-US" b="0" dirty="0"/>
              <a:t> </a:t>
            </a:r>
            <a:r>
              <a:rPr lang="en-US" b="0" dirty="0" err="1"/>
              <a:t>konyul</a:t>
            </a:r>
            <a:r>
              <a:rPr lang="en-US" b="0" dirty="0"/>
              <a:t>, </a:t>
            </a:r>
            <a:r>
              <a:rPr lang="en-US" b="0" dirty="0" err="1"/>
              <a:t>míg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alja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erősen</a:t>
            </a:r>
            <a:r>
              <a:rPr lang="en-US" b="0" dirty="0"/>
              <a:t> </a:t>
            </a:r>
            <a:r>
              <a:rPr lang="en-US" b="0" dirty="0" err="1"/>
              <a:t>jön</a:t>
            </a:r>
            <a:r>
              <a:rPr lang="en-US" b="0" dirty="0"/>
              <a:t> </a:t>
            </a:r>
            <a:r>
              <a:rPr lang="en-US" b="0" dirty="0" err="1"/>
              <a:t>felfele</a:t>
            </a:r>
            <a:r>
              <a:rPr lang="en-US" b="0" dirty="0"/>
              <a:t>. </a:t>
            </a:r>
            <a:r>
              <a:rPr lang="en-US" b="0" dirty="0" err="1"/>
              <a:t>Szerintem</a:t>
            </a:r>
            <a:r>
              <a:rPr lang="en-US" b="0" dirty="0"/>
              <a:t>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még</a:t>
            </a:r>
            <a:r>
              <a:rPr lang="en-US" b="0" dirty="0"/>
              <a:t> van </a:t>
            </a:r>
            <a:r>
              <a:rPr lang="en-US" b="0" dirty="0" err="1"/>
              <a:t>valami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úgy</a:t>
            </a:r>
            <a:r>
              <a:rPr lang="en-US" b="0" dirty="0"/>
              <a:t> </a:t>
            </a:r>
            <a:r>
              <a:rPr lang="en-US" b="0" dirty="0" err="1"/>
              <a:t>áll</a:t>
            </a:r>
            <a:r>
              <a:rPr lang="en-US" b="0" dirty="0"/>
              <a:t>, </a:t>
            </a:r>
            <a:r>
              <a:rPr lang="en-US" b="0" dirty="0" err="1"/>
              <a:t>vagy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/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toljuk</a:t>
            </a:r>
            <a:r>
              <a:rPr lang="en-US" b="0" dirty="0"/>
              <a:t> el.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3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újonnan</a:t>
            </a:r>
            <a:r>
              <a:rPr lang="en-US" dirty="0"/>
              <a:t> </a:t>
            </a:r>
            <a:r>
              <a:rPr lang="en-US" dirty="0" err="1"/>
              <a:t>felvett</a:t>
            </a:r>
            <a:r>
              <a:rPr lang="en-US" dirty="0"/>
              <a:t> vertex </a:t>
            </a:r>
            <a:r>
              <a:rPr lang="en-US" dirty="0" err="1"/>
              <a:t>típusunkat</a:t>
            </a:r>
            <a:r>
              <a:rPr lang="en-US" dirty="0"/>
              <a:t> </a:t>
            </a:r>
            <a:r>
              <a:rPr lang="en-US" dirty="0" err="1"/>
              <a:t>rendesen</a:t>
            </a:r>
            <a:r>
              <a:rPr lang="en-US" dirty="0"/>
              <a:t> </a:t>
            </a:r>
            <a:r>
              <a:rPr lang="en-US" dirty="0" err="1"/>
              <a:t>feltöltjük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2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importálás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muszáj</a:t>
            </a:r>
            <a:r>
              <a:rPr lang="en-US" dirty="0"/>
              <a:t> </a:t>
            </a:r>
            <a:r>
              <a:rPr lang="en-US" dirty="0" err="1"/>
              <a:t>helyesen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a stride-</a:t>
            </a:r>
            <a:r>
              <a:rPr lang="en-US" dirty="0" err="1"/>
              <a:t>ot</a:t>
            </a:r>
            <a:r>
              <a:rPr lang="en-US" dirty="0"/>
              <a:t>. A stride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megmondja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vertex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széles</a:t>
            </a:r>
            <a:r>
              <a:rPr lang="en-US" dirty="0"/>
              <a:t>,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bytera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egymástól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ad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vertexbufferek</a:t>
            </a:r>
            <a:r>
              <a:rPr lang="en-US" dirty="0"/>
              <a:t> </a:t>
            </a:r>
            <a:r>
              <a:rPr lang="en-US" dirty="0" err="1"/>
              <a:t>bindolására</a:t>
            </a:r>
            <a:r>
              <a:rPr lang="en-US" dirty="0"/>
              <a:t>, </a:t>
            </a:r>
            <a:r>
              <a:rPr lang="en-US" dirty="0" err="1"/>
              <a:t>amelyek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adatot</a:t>
            </a:r>
            <a:r>
              <a:rPr lang="en-US" dirty="0"/>
              <a:t> </a:t>
            </a:r>
            <a:r>
              <a:rPr lang="en-US" dirty="0" err="1"/>
              <a:t>tárolnak</a:t>
            </a:r>
            <a:r>
              <a:rPr lang="en-US" dirty="0"/>
              <a:t>, mint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9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App </a:t>
            </a:r>
            <a:r>
              <a:rPr lang="en-US" dirty="0" err="1"/>
              <a:t>fájlunkba</a:t>
            </a:r>
            <a:r>
              <a:rPr lang="en-US" dirty="0"/>
              <a:t> </a:t>
            </a:r>
            <a:r>
              <a:rPr lang="en-US" dirty="0" err="1"/>
              <a:t>felveszünk</a:t>
            </a:r>
            <a:r>
              <a:rPr lang="en-US" dirty="0"/>
              <a:t> 3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descriptorheapet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6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cdn.blog.hu/da/darthasylum/tutorials/C++/ch36_relief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gl.com/Advanced-Lighting/Parallax-Mapping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 err="1"/>
              <a:t>gg</a:t>
            </a:r>
            <a:r>
              <a:rPr lang="en-US" dirty="0"/>
              <a:t>l007?-Normal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Normal, Parallax mapping</a:t>
            </a:r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diffuseTex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normalTex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bumpTex</a:t>
            </a:r>
            <a:r>
              <a:rPr lang="hu-HU" dirty="0"/>
              <a:t>;</a:t>
            </a:r>
            <a:endParaRPr lang="en-US" dirty="0"/>
          </a:p>
          <a:p>
            <a:endParaRPr lang="en-US" sz="2000" dirty="0"/>
          </a:p>
          <a:p>
            <a:endParaRPr lang="hu-HU" dirty="0"/>
          </a:p>
          <a:p>
            <a:r>
              <a:rPr lang="hu-HU" dirty="0" err="1"/>
              <a:t>com_ptr</a:t>
            </a:r>
            <a:r>
              <a:rPr lang="hu-HU" dirty="0"/>
              <a:t>&lt;ID3D12DescriptorHeap&gt; </a:t>
            </a:r>
            <a:r>
              <a:rPr lang="en-US" dirty="0"/>
              <a:t> </a:t>
            </a:r>
            <a:r>
              <a:rPr lang="en-US" dirty="0" err="1"/>
              <a:t>texHeap</a:t>
            </a:r>
            <a:r>
              <a:rPr lang="hu-HU" dirty="0"/>
              <a:t>;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3706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/>
              <a:t>dhd.NumDescriptors</a:t>
            </a:r>
            <a:r>
              <a:rPr lang="hu-HU" sz="2400" dirty="0"/>
              <a:t> = 3;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294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vertexShader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NormalMapVS.cso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pixelShader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NormalMapPS.cso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&lt;ID3D12RootSignature&gt; </a:t>
            </a:r>
            <a:r>
              <a:rPr lang="hu-HU" dirty="0" err="1"/>
              <a:t>rootSig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LoadRootSignature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vertexShader.Get</a:t>
            </a:r>
            <a:r>
              <a:rPr lang="hu-HU" dirty="0"/>
              <a:t>());</a:t>
            </a:r>
          </a:p>
          <a:p>
            <a:endParaRPr lang="hu-HU" dirty="0"/>
          </a:p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::P </a:t>
            </a:r>
            <a:r>
              <a:rPr lang="hu-HU" dirty="0" err="1"/>
              <a:t>material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</a:t>
            </a:r>
            <a:r>
              <a:rPr lang="hu-HU" dirty="0" err="1"/>
              <a:t>Create</a:t>
            </a:r>
            <a:r>
              <a:rPr lang="hu-HU" dirty="0"/>
              <a:t>();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SetRootSignature</a:t>
            </a:r>
            <a:r>
              <a:rPr lang="hu-HU" dirty="0"/>
              <a:t>(</a:t>
            </a:r>
            <a:r>
              <a:rPr lang="hu-HU" dirty="0" err="1"/>
              <a:t>rootSig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SetVertexShader</a:t>
            </a:r>
            <a:r>
              <a:rPr lang="hu-HU" dirty="0"/>
              <a:t>(</a:t>
            </a:r>
            <a:r>
              <a:rPr lang="hu-HU" dirty="0" err="1"/>
              <a:t>vertexShader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SetPixelShader</a:t>
            </a:r>
            <a:r>
              <a:rPr lang="hu-HU" dirty="0"/>
              <a:t>(</a:t>
            </a:r>
            <a:r>
              <a:rPr lang="hu-HU" dirty="0" err="1"/>
              <a:t>pixelShader</a:t>
            </a:r>
            <a:r>
              <a:rPr lang="hu-HU" dirty="0"/>
              <a:t>);</a:t>
            </a:r>
          </a:p>
          <a:p>
            <a:r>
              <a:rPr lang="en-US" dirty="0"/>
              <a:t>material-&gt;</a:t>
            </a:r>
            <a:r>
              <a:rPr lang="en-US" dirty="0" err="1"/>
              <a:t>SetDepthStencilState</a:t>
            </a:r>
            <a:r>
              <a:rPr lang="en-US" dirty="0"/>
              <a:t>(CD3DX12_DEPTH_STENCIL_DESC(D3D12_DEFAULT));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SetDSVFormat</a:t>
            </a:r>
            <a:r>
              <a:rPr lang="hu-HU" dirty="0"/>
              <a:t>(DXGI_FORMAT_D32_FLOAT);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7993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"rnormal.jpg");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7598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diffuseTex.UploadResource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>
                <a:solidFill>
                  <a:srgbClr val="FF0000"/>
                </a:solidFill>
              </a:rPr>
              <a:t>diffuseTex.ReleaseUploadResources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8967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6929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363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#include "</a:t>
            </a:r>
            <a:r>
              <a:rPr lang="en-US" dirty="0" err="1"/>
              <a:t>RootSignatures.hlsli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IAOutput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float3 </a:t>
            </a:r>
            <a:r>
              <a:rPr lang="hu-HU" dirty="0" err="1"/>
              <a:t>position</a:t>
            </a:r>
            <a:r>
              <a:rPr lang="hu-HU" dirty="0"/>
              <a:t> : POSITION;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6301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T,B,N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kiadnak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bázist</a:t>
            </a:r>
            <a:endParaRPr lang="en-US" dirty="0"/>
          </a:p>
          <a:p>
            <a:r>
              <a:rPr lang="en-US" dirty="0"/>
              <a:t>T: </a:t>
            </a:r>
            <a:r>
              <a:rPr lang="en-US" dirty="0" err="1"/>
              <a:t>tangens</a:t>
            </a:r>
            <a:r>
              <a:rPr lang="en-US" dirty="0"/>
              <a:t>, B: </a:t>
            </a:r>
            <a:r>
              <a:rPr lang="en-US" dirty="0" err="1"/>
              <a:t>binormális</a:t>
            </a:r>
            <a:r>
              <a:rPr lang="en-US" dirty="0"/>
              <a:t>, N: </a:t>
            </a:r>
            <a:r>
              <a:rPr lang="en-US" dirty="0" err="1"/>
              <a:t>normál</a:t>
            </a:r>
            <a:endParaRPr lang="en-US" dirty="0"/>
          </a:p>
          <a:p>
            <a:r>
              <a:rPr lang="en-US" dirty="0" err="1"/>
              <a:t>Jellemzően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ismert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először</a:t>
            </a:r>
            <a:br>
              <a:rPr lang="en-US" dirty="0"/>
            </a:br>
            <a:r>
              <a:rPr lang="en-US" dirty="0" err="1"/>
              <a:t>kiszámolni</a:t>
            </a:r>
            <a:r>
              <a:rPr lang="en-US" dirty="0"/>
              <a:t>, </a:t>
            </a:r>
            <a:r>
              <a:rPr lang="en-US" dirty="0" err="1"/>
              <a:t>végül</a:t>
            </a:r>
            <a:r>
              <a:rPr lang="en-US" dirty="0"/>
              <a:t> a </a:t>
            </a:r>
            <a:r>
              <a:rPr lang="en-US" dirty="0" err="1"/>
              <a:t>két</a:t>
            </a:r>
            <a:br>
              <a:rPr lang="en-US" dirty="0"/>
            </a:br>
            <a:r>
              <a:rPr lang="en-US" dirty="0" err="1"/>
              <a:t>vektor</a:t>
            </a:r>
            <a:r>
              <a:rPr lang="en-US" dirty="0"/>
              <a:t> cross-</a:t>
            </a:r>
            <a:r>
              <a:rPr lang="en-US" dirty="0" err="1"/>
              <a:t>olása</a:t>
            </a:r>
            <a:r>
              <a:rPr lang="en-US" dirty="0"/>
              <a:t> a</a:t>
            </a:r>
            <a:br>
              <a:rPr lang="en-US" dirty="0"/>
            </a:br>
            <a:r>
              <a:rPr lang="en-US" dirty="0" err="1"/>
              <a:t>binormál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hogy</a:t>
            </a:r>
            <a:r>
              <a:rPr lang="en-US" dirty="0"/>
              <a:t> a TBN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sodrású</a:t>
            </a:r>
            <a:br>
              <a:rPr lang="en-US" dirty="0"/>
            </a:br>
            <a:r>
              <a:rPr lang="en-US" dirty="0" err="1"/>
              <a:t>legyen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FDC2B-E781-4787-8D6C-96CB50F2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124200"/>
            <a:ext cx="3505200" cy="33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 - 2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?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meg </a:t>
            </a:r>
            <a:r>
              <a:rPr lang="en-US" dirty="0" err="1"/>
              <a:t>tudjuk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normálisokat</a:t>
            </a:r>
            <a:r>
              <a:rPr lang="en-US" dirty="0"/>
              <a:t> </a:t>
            </a:r>
            <a:r>
              <a:rPr lang="en-US" dirty="0" err="1"/>
              <a:t>anélkül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vertexet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a </a:t>
            </a:r>
            <a:r>
              <a:rPr lang="en-US" dirty="0" err="1"/>
              <a:t>modellhez</a:t>
            </a:r>
            <a:endParaRPr lang="en-US" dirty="0"/>
          </a:p>
          <a:p>
            <a:r>
              <a:rPr lang="en-US" dirty="0" err="1"/>
              <a:t>Hogyan</a:t>
            </a:r>
            <a:r>
              <a:rPr lang="en-US" dirty="0"/>
              <a:t>?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bekötünk</a:t>
            </a:r>
            <a:r>
              <a:rPr lang="en-US" dirty="0"/>
              <a:t>, </a:t>
            </a:r>
            <a:r>
              <a:rPr lang="en-US" dirty="0" err="1"/>
              <a:t>amelyben</a:t>
            </a:r>
            <a:r>
              <a:rPr lang="en-US" dirty="0"/>
              <a:t> a </a:t>
            </a:r>
            <a:r>
              <a:rPr lang="en-US" dirty="0" err="1"/>
              <a:t>normálvektorok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lekódolva</a:t>
            </a:r>
            <a:r>
              <a:rPr lang="en-US" dirty="0"/>
              <a:t> (</a:t>
            </a:r>
            <a:r>
              <a:rPr lang="en-US" dirty="0" err="1"/>
              <a:t>x,y,z</a:t>
            </a:r>
            <a:r>
              <a:rPr lang="en-US" dirty="0"/>
              <a:t>) -&gt; (R,G,B) </a:t>
            </a:r>
            <a:r>
              <a:rPr lang="en-US" dirty="0" err="1"/>
              <a:t>értékekre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8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/>
              <a:t>Minden </a:t>
            </a:r>
            <a:r>
              <a:rPr lang="en-US" dirty="0" err="1"/>
              <a:t>infrastruktúra</a:t>
            </a:r>
            <a:r>
              <a:rPr lang="en-US" dirty="0"/>
              <a:t> </a:t>
            </a:r>
            <a:r>
              <a:rPr lang="en-US" dirty="0" err="1"/>
              <a:t>kéznél</a:t>
            </a:r>
            <a:r>
              <a:rPr lang="en-US" dirty="0"/>
              <a:t> van, </a:t>
            </a:r>
            <a:r>
              <a:rPr lang="en-US" dirty="0" err="1"/>
              <a:t>néhány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betölteni</a:t>
            </a:r>
            <a:endParaRPr lang="en-US" dirty="0"/>
          </a:p>
          <a:p>
            <a:r>
              <a:rPr lang="en-US" dirty="0" err="1"/>
              <a:t>Nagyrészt</a:t>
            </a:r>
            <a:r>
              <a:rPr lang="en-US" dirty="0"/>
              <a:t> </a:t>
            </a:r>
            <a:r>
              <a:rPr lang="en-US" dirty="0" err="1"/>
              <a:t>shadereket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írni</a:t>
            </a:r>
            <a:r>
              <a:rPr lang="en-US" dirty="0"/>
              <a:t>,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néhány</a:t>
            </a:r>
            <a:r>
              <a:rPr lang="en-US" dirty="0"/>
              <a:t> shader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létrehozni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float4 </a:t>
            </a:r>
            <a:r>
              <a:rPr lang="hu-HU" dirty="0" err="1"/>
              <a:t>worldPos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modelMat</a:t>
            </a:r>
            <a:r>
              <a:rPr lang="hu-HU" dirty="0"/>
              <a:t>, </a:t>
            </a:r>
            <a:r>
              <a:rPr lang="en-US" dirty="0"/>
              <a:t>								</a:t>
            </a:r>
            <a:r>
              <a:rPr lang="hu-HU" dirty="0"/>
              <a:t>float4(</a:t>
            </a:r>
            <a:r>
              <a:rPr lang="hu-HU" dirty="0" err="1"/>
              <a:t>iao.position</a:t>
            </a:r>
            <a:r>
              <a:rPr lang="hu-HU" dirty="0"/>
              <a:t>, 1.0f));</a:t>
            </a:r>
            <a:endParaRPr lang="en-US" dirty="0"/>
          </a:p>
          <a:p>
            <a:r>
              <a:rPr lang="hu-HU" dirty="0"/>
              <a:t>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9721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17757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/>
              <a:t>#</a:t>
            </a:r>
            <a:r>
              <a:rPr lang="hu-HU" dirty="0" err="1"/>
              <a:t>include</a:t>
            </a:r>
            <a:r>
              <a:rPr lang="hu-HU" dirty="0"/>
              <a:t> "</a:t>
            </a:r>
            <a:r>
              <a:rPr lang="hu-HU" dirty="0" err="1"/>
              <a:t>RootSignatures.hlsli</a:t>
            </a:r>
            <a:r>
              <a:rPr lang="hu-HU" dirty="0"/>
              <a:t>“</a:t>
            </a:r>
            <a:endParaRPr lang="en-US" dirty="0"/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  <a:endParaRPr lang="en-US" dirty="0"/>
          </a:p>
          <a:p>
            <a:r>
              <a:rPr lang="en-US" dirty="0"/>
              <a:t>//</a:t>
            </a:r>
            <a:r>
              <a:rPr lang="en-US" dirty="0" err="1"/>
              <a:t>TextureCube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 : register(t3);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53579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/>
              <a:t>float4 main(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) : </a:t>
            </a:r>
            <a:r>
              <a:rPr lang="hu-HU" dirty="0" err="1"/>
              <a:t>SV_Target</a:t>
            </a:r>
            <a:endParaRPr lang="hu-HU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normalTex.Sample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en-US" dirty="0" err="1"/>
              <a:t>xy</a:t>
            </a:r>
            <a:r>
              <a:rPr lang="hu-HU" dirty="0"/>
              <a:t>z - 0.5f);</a:t>
            </a:r>
          </a:p>
          <a:p>
            <a:r>
              <a:rPr lang="hu-HU" dirty="0"/>
              <a:t>    float3 l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vso.lightDirTS</a:t>
            </a:r>
            <a:r>
              <a:rPr lang="hu-HU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hu-HU" dirty="0"/>
              <a:t>    float3 h = </a:t>
            </a:r>
            <a:r>
              <a:rPr lang="hu-HU" dirty="0" err="1"/>
              <a:t>normalize</a:t>
            </a:r>
            <a:r>
              <a:rPr lang="hu-HU" dirty="0"/>
              <a:t>(l + v);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float4(</a:t>
            </a:r>
            <a:r>
              <a:rPr lang="en-US" dirty="0"/>
              <a:t>(</a:t>
            </a:r>
            <a:r>
              <a:rPr lang="hu-HU" dirty="0" err="1"/>
              <a:t>kd</a:t>
            </a:r>
            <a:r>
              <a:rPr lang="hu-HU" dirty="0"/>
              <a:t> </a:t>
            </a:r>
            <a:r>
              <a:rPr lang="en-US" dirty="0"/>
              <a:t>+ </a:t>
            </a:r>
            <a:r>
              <a:rPr lang="en-US" dirty="0" err="1"/>
              <a:t>ndoth</a:t>
            </a:r>
            <a:r>
              <a:rPr lang="en-US" dirty="0"/>
              <a:t>)</a:t>
            </a:r>
            <a:r>
              <a:rPr lang="hu-HU" dirty="0"/>
              <a:t>* </a:t>
            </a:r>
            <a:r>
              <a:rPr lang="hu-HU" dirty="0" err="1"/>
              <a:t>ndotl</a:t>
            </a:r>
            <a:r>
              <a:rPr lang="hu-HU" dirty="0"/>
              <a:t>, 1);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0656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hu-HU" dirty="0"/>
          </a:p>
          <a:p>
            <a:r>
              <a:rPr lang="en-US" dirty="0"/>
              <a:t>rotation = Float4x4::Rotation(Float3::</a:t>
            </a:r>
            <a:r>
              <a:rPr lang="en-US" dirty="0" err="1"/>
              <a:t>UnitX</a:t>
            </a:r>
            <a:r>
              <a:rPr lang="en-US" dirty="0"/>
              <a:t>, 3.1415926535 / 2.0f) * Float4x4::Rotation(Float3::</a:t>
            </a:r>
            <a:r>
              <a:rPr lang="en-US" dirty="0" err="1"/>
              <a:t>UnitY</a:t>
            </a:r>
            <a:r>
              <a:rPr lang="en-US" dirty="0"/>
              <a:t>, T);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</a:t>
            </a:r>
            <a:r>
              <a:rPr lang="hu-HU" dirty="0"/>
              <a:t> = </a:t>
            </a:r>
            <a:r>
              <a:rPr lang="hu-HU" dirty="0" err="1"/>
              <a:t>rotation</a:t>
            </a:r>
            <a:r>
              <a:rPr lang="hu-HU" dirty="0"/>
              <a:t>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invModel</a:t>
            </a:r>
            <a:r>
              <a:rPr lang="hu-HU" dirty="0"/>
              <a:t> = </a:t>
            </a:r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model.Invert</a:t>
            </a:r>
            <a:r>
              <a:rPr lang="hu-HU" dirty="0"/>
              <a:t>();</a:t>
            </a:r>
          </a:p>
          <a:p>
            <a:r>
              <a:rPr lang="hu-HU" dirty="0" err="1"/>
              <a:t>cb.Upload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</a:t>
            </a:r>
            <a:r>
              <a:rPr lang="hu-HU" dirty="0"/>
              <a:t> = Float4{ 0, 0.0f, -6.0f, 1.0f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viewProj</a:t>
            </a:r>
            <a:r>
              <a:rPr lang="hu-HU" dirty="0"/>
              <a:t> = Float4x4::</a:t>
            </a:r>
            <a:r>
              <a:rPr lang="hu-HU" dirty="0" err="1"/>
              <a:t>View</a:t>
            </a:r>
            <a:r>
              <a:rPr lang="hu-HU" dirty="0"/>
              <a:t>(</a:t>
            </a:r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eyePos.xyz</a:t>
            </a:r>
            <a:r>
              <a:rPr lang="hu-HU" dirty="0"/>
              <a:t>, Float3::</a:t>
            </a:r>
            <a:r>
              <a:rPr lang="hu-HU" dirty="0" err="1"/>
              <a:t>UnitZ</a:t>
            </a:r>
            <a:r>
              <a:rPr lang="hu-HU" dirty="0"/>
              <a:t>, Float3::</a:t>
            </a:r>
            <a:r>
              <a:rPr lang="hu-HU" dirty="0" err="1"/>
              <a:t>UnitY</a:t>
            </a:r>
            <a:r>
              <a:rPr lang="hu-HU" dirty="0"/>
              <a:t>) *  Float4x4::</a:t>
            </a:r>
            <a:r>
              <a:rPr lang="hu-HU" dirty="0" err="1"/>
              <a:t>Proj</a:t>
            </a:r>
            <a:r>
              <a:rPr lang="hu-HU" dirty="0"/>
              <a:t>(0.9f, </a:t>
            </a:r>
            <a:r>
              <a:rPr lang="hu-HU" dirty="0" err="1"/>
              <a:t>aspectRatio</a:t>
            </a:r>
            <a:r>
              <a:rPr lang="hu-HU" dirty="0"/>
              <a:t>, 1.0f, 100.0f);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lightPos</a:t>
            </a:r>
            <a:r>
              <a:rPr lang="hu-HU" dirty="0"/>
              <a:t> = Float4{ 0, 1, 0, 0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lightIntensity</a:t>
            </a:r>
            <a:r>
              <a:rPr lang="hu-HU" dirty="0"/>
              <a:t> = Float4::</a:t>
            </a:r>
            <a:r>
              <a:rPr lang="hu-HU" dirty="0" err="1"/>
              <a:t>One</a:t>
            </a:r>
            <a:r>
              <a:rPr lang="hu-HU" dirty="0"/>
              <a:t>;</a:t>
            </a:r>
          </a:p>
          <a:p>
            <a:r>
              <a:rPr lang="hu-HU" dirty="0" err="1"/>
              <a:t>perFrameCb.Upload</a:t>
            </a:r>
            <a:r>
              <a:rPr lang="hu-HU" dirty="0"/>
              <a:t>();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/>
              <a:t>Update()-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034829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SetPipelineState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perFrameCb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commandList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SetGraphicsRootDescriptorTable</a:t>
            </a:r>
            <a:r>
              <a:rPr lang="hu-HU" sz="2400" dirty="0"/>
              <a:t>(2,</a:t>
            </a:r>
            <a:r>
              <a:rPr lang="en-US" sz="2400" dirty="0" err="1"/>
              <a:t>texHeap</a:t>
            </a:r>
            <a:r>
              <a:rPr lang="en-US" sz="2400" dirty="0"/>
              <a:t>-&gt;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hu-HU" sz="2400" dirty="0" err="1"/>
              <a:t>GetGPUDescriptorHandleForHeapStart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r>
              <a:rPr lang="hu-HU" sz="2400" dirty="0" err="1"/>
              <a:t>Draw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PopulateCommandList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7182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D185-667A-4E0F-955B-F2A8FAB3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638"/>
            <a:ext cx="4912297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Értsük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is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 </a:t>
            </a:r>
            <a:r>
              <a:rPr lang="en-US" dirty="0" err="1"/>
              <a:t>ez</a:t>
            </a:r>
            <a:endParaRPr lang="en-US" dirty="0"/>
          </a:p>
          <a:p>
            <a:r>
              <a:rPr lang="en-US" dirty="0"/>
              <a:t>A pixel </a:t>
            </a:r>
            <a:r>
              <a:rPr lang="en-US" dirty="0" err="1"/>
              <a:t>shaderben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-t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-t </a:t>
            </a:r>
            <a:r>
              <a:rPr lang="en-US" dirty="0" err="1"/>
              <a:t>rajzoltassuk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ha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irányaid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képeken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a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-Z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(Note </a:t>
            </a:r>
            <a:r>
              <a:rPr lang="en-US" dirty="0" err="1"/>
              <a:t>segíthet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23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8382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LightDirTS</a:t>
            </a: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9AFB1-B3F6-4743-85DA-010877E4956B}"/>
              </a:ext>
            </a:extLst>
          </p:cNvPr>
          <p:cNvSpPr txBox="1"/>
          <p:nvPr/>
        </p:nvSpPr>
        <p:spPr>
          <a:xfrm>
            <a:off x="5105400" y="15908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ViewDirTS</a:t>
            </a:r>
            <a:endParaRPr lang="hu-H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A98FE-804B-4F01-90C0-B245EA11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33466"/>
            <a:ext cx="4239217" cy="4016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C1893-0C9D-4577-9F01-4E7CC5A9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8" y="2186469"/>
            <a:ext cx="4093624" cy="39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6297-714F-4E8A-A51D-467355EC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77591"/>
            <a:ext cx="4153480" cy="3991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2686340" y="141396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értékei</a:t>
            </a:r>
            <a:r>
              <a:rPr lang="en-US" dirty="0"/>
              <a:t> (XYZ)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normal map?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vertexek</a:t>
            </a:r>
            <a:r>
              <a:rPr lang="en-US" dirty="0"/>
              <a:t> </a:t>
            </a:r>
            <a:r>
              <a:rPr lang="en-US" dirty="0" err="1"/>
              <a:t>beszúrása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barázdákat</a:t>
            </a:r>
            <a:r>
              <a:rPr lang="en-US" dirty="0"/>
              <a:t>, </a:t>
            </a:r>
            <a:r>
              <a:rPr lang="en-US" dirty="0" err="1"/>
              <a:t>részleteket</a:t>
            </a:r>
            <a:r>
              <a:rPr lang="en-US" dirty="0"/>
              <a:t> </a:t>
            </a:r>
            <a:r>
              <a:rPr lang="en-US" dirty="0" err="1"/>
              <a:t>elhelyezni</a:t>
            </a:r>
            <a:r>
              <a:rPr lang="en-US" dirty="0"/>
              <a:t> a </a:t>
            </a:r>
            <a:r>
              <a:rPr lang="en-US" dirty="0" err="1"/>
              <a:t>felületen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életet</a:t>
            </a:r>
            <a:r>
              <a:rPr lang="en-US" dirty="0"/>
              <a:t> </a:t>
            </a:r>
            <a:r>
              <a:rPr lang="en-US" dirty="0" err="1"/>
              <a:t>adva</a:t>
            </a:r>
            <a:r>
              <a:rPr lang="en-US" dirty="0"/>
              <a:t> a </a:t>
            </a:r>
            <a:r>
              <a:rPr lang="en-US" dirty="0" err="1"/>
              <a:t>színtérnek</a:t>
            </a:r>
            <a:endParaRPr lang="en-US" dirty="0"/>
          </a:p>
          <a:p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elterjedt</a:t>
            </a:r>
            <a:r>
              <a:rPr lang="en-US" dirty="0"/>
              <a:t>, </a:t>
            </a:r>
            <a:r>
              <a:rPr lang="en-US" dirty="0" err="1"/>
              <a:t>olcsónak</a:t>
            </a:r>
            <a:r>
              <a:rPr lang="en-US" dirty="0"/>
              <a:t> </a:t>
            </a:r>
            <a:r>
              <a:rPr lang="en-US" dirty="0" err="1"/>
              <a:t>számító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endParaRPr lang="en-US" dirty="0"/>
          </a:p>
          <a:p>
            <a:r>
              <a:rPr lang="en-US" dirty="0" err="1"/>
              <a:t>Negatívuma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silhouetten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plusz</a:t>
            </a:r>
            <a:r>
              <a:rPr lang="en-US" dirty="0"/>
              <a:t> </a:t>
            </a:r>
            <a:r>
              <a:rPr lang="en-US" dirty="0" err="1"/>
              <a:t>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2362200" y="9211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</a:t>
            </a:r>
            <a:r>
              <a:rPr lang="en-US" dirty="0" err="1"/>
              <a:t>ndotl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spekuláris</a:t>
            </a:r>
            <a:r>
              <a:rPr lang="en-US" dirty="0"/>
              <a:t> tag)</a:t>
            </a:r>
            <a:endParaRPr lang="hu-H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-304800" y="12077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2D2A-EEAF-40E5-96D2-F738D648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50467"/>
            <a:ext cx="2286000" cy="224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A8FEA-2F57-407E-AF54-54D9A732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18221"/>
            <a:ext cx="2286000" cy="228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BD859-2B6A-4B04-9718-EB3D6C964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613523"/>
            <a:ext cx="2391209" cy="228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DBBEF-CE58-4959-B4C0-2A21EE9EAFDE}"/>
              </a:ext>
            </a:extLst>
          </p:cNvPr>
          <p:cNvSpPr txBox="1"/>
          <p:nvPr/>
        </p:nvSpPr>
        <p:spPr>
          <a:xfrm>
            <a:off x="5715000" y="40063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EBDB4-A241-4536-94E7-F21FF15E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60" y="4419600"/>
            <a:ext cx="2314240" cy="216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4F095-604A-44AB-A818-C27D7D071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411456"/>
            <a:ext cx="2314240" cy="2171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C72277-43D9-485D-93B2-815C1785BBAC}"/>
              </a:ext>
            </a:extLst>
          </p:cNvPr>
          <p:cNvSpPr txBox="1"/>
          <p:nvPr/>
        </p:nvSpPr>
        <p:spPr>
          <a:xfrm>
            <a:off x="6200440" y="11742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DB50C-3101-4C6B-A969-A0ADDFB3D1B5}"/>
              </a:ext>
            </a:extLst>
          </p:cNvPr>
          <p:cNvSpPr txBox="1"/>
          <p:nvPr/>
        </p:nvSpPr>
        <p:spPr>
          <a:xfrm>
            <a:off x="3214520" y="39900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876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rkd.jpg</a:t>
            </a:r>
            <a:r>
              <a:rPr lang="hu-HU" dirty="0"/>
              <a:t>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rnormal.jpg</a:t>
            </a:r>
            <a:r>
              <a:rPr lang="hu-HU" dirty="0"/>
              <a:t>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r>
              <a:rPr lang="en-US" dirty="0"/>
              <a:t>-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6600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BF18C-BEFD-4A97-B5B1-8A91A3F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28" y="1905000"/>
            <a:ext cx="406774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1532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815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addressU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addressV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filter = FILTER_MIN_MAG_MIP_LINEAR</a:t>
            </a:r>
            <a:r>
              <a:rPr lang="en-US" sz="2400" dirty="0"/>
              <a:t>)”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906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 4.0f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8184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r>
              <a:rPr lang="en-US" dirty="0"/>
              <a:t> (Note!)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8B39F-7A6F-4263-BDF2-6FD59EEF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90934"/>
            <a:ext cx="275192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5FEF6-A4A4-48BE-9580-FBFAC3A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2" y="1417638"/>
            <a:ext cx="5181600" cy="508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ECF39-8D6F-43A1-9C5D-4105E1AA34B9}"/>
              </a:ext>
            </a:extLst>
          </p:cNvPr>
          <p:cNvSpPr txBox="1"/>
          <p:nvPr/>
        </p:nvSpPr>
        <p:spPr>
          <a:xfrm>
            <a:off x="772441" y="336524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indultunk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241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irányok</a:t>
            </a:r>
            <a:endParaRPr lang="en-US" dirty="0"/>
          </a:p>
        </p:txBody>
      </p:sp>
      <p:pic>
        <p:nvPicPr>
          <p:cNvPr id="9" name="Picture 8" descr="A close up of a brick wall&#10;&#10;Description automatically generated">
            <a:extLst>
              <a:ext uri="{FF2B5EF4-FFF2-40B4-BE49-F238E27FC236}">
                <a16:creationId xmlns:a16="http://schemas.microsoft.com/office/drawing/2014/main" id="{A569662B-C2A7-436C-BDDC-33FD52F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" y="1600200"/>
            <a:ext cx="4353040" cy="4353040"/>
          </a:xfrm>
          <a:prstGeom prst="rect">
            <a:avLst/>
          </a:prstGeom>
        </p:spPr>
      </p:pic>
      <p:pic>
        <p:nvPicPr>
          <p:cNvPr id="11" name="Picture 10" descr="A picture containing umbrella, colorful, kite, holding&#10;&#10;Description automatically generated">
            <a:extLst>
              <a:ext uri="{FF2B5EF4-FFF2-40B4-BE49-F238E27FC236}">
                <a16:creationId xmlns:a16="http://schemas.microsoft.com/office/drawing/2014/main" id="{1CF1B0CC-D66F-4049-907A-5446922C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200"/>
            <a:ext cx="4353040" cy="43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Kijavított</a:t>
            </a:r>
            <a:r>
              <a:rPr lang="en-US" dirty="0"/>
              <a:t> </a:t>
            </a:r>
            <a:r>
              <a:rPr lang="en-US" dirty="0" err="1"/>
              <a:t>változat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AFA57-A80C-4249-9F5E-880492F5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417638"/>
            <a:ext cx="4735586" cy="48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Modell/</a:t>
            </a:r>
            <a:r>
              <a:rPr lang="en-US" b="1" dirty="0" err="1"/>
              <a:t>Textúra</a:t>
            </a:r>
            <a:r>
              <a:rPr lang="en-US" b="1" dirty="0"/>
              <a:t> </a:t>
            </a:r>
            <a:r>
              <a:rPr lang="en-US" b="1" dirty="0" err="1"/>
              <a:t>Importálás</a:t>
            </a:r>
            <a:r>
              <a:rPr lang="en-US" b="1" dirty="0"/>
              <a:t>, </a:t>
            </a:r>
            <a:r>
              <a:rPr lang="en-US" b="1" dirty="0" err="1"/>
              <a:t>feltöltés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 </a:t>
            </a:r>
            <a:r>
              <a:rPr lang="en-US" dirty="0" err="1"/>
              <a:t>dolgokat</a:t>
            </a:r>
            <a:endParaRPr lang="en-US" dirty="0"/>
          </a:p>
          <a:p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csinálnak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mire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mappelés</a:t>
            </a:r>
            <a:r>
              <a:rPr lang="en-US" dirty="0"/>
              <a:t> </a:t>
            </a:r>
            <a:r>
              <a:rPr lang="en-US" dirty="0" err="1"/>
              <a:t>során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vinni</a:t>
            </a:r>
            <a:r>
              <a:rPr lang="en-US" dirty="0"/>
              <a:t>, </a:t>
            </a:r>
            <a:r>
              <a:rPr lang="en-US" dirty="0" err="1"/>
              <a:t>például</a:t>
            </a:r>
            <a:r>
              <a:rPr lang="en-US" dirty="0"/>
              <a:t>: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golyót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</a:t>
            </a:r>
            <a:r>
              <a:rPr lang="en-US" dirty="0" err="1"/>
              <a:t>amelyen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sérülések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tükrözné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49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Map + </a:t>
            </a:r>
            <a:r>
              <a:rPr lang="en-US" dirty="0" err="1"/>
              <a:t>normál</a:t>
            </a:r>
            <a:r>
              <a:rPr lang="en-US" dirty="0"/>
              <a:t> 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shaderek</a:t>
            </a:r>
            <a:r>
              <a:rPr lang="en-US" dirty="0"/>
              <a:t>: </a:t>
            </a:r>
            <a:r>
              <a:rPr lang="en-US" dirty="0" err="1"/>
              <a:t>EnvNormalMapVS.hlsl</a:t>
            </a:r>
            <a:r>
              <a:rPr lang="en-US" dirty="0"/>
              <a:t>, </a:t>
            </a:r>
            <a:r>
              <a:rPr lang="en-US" dirty="0" err="1"/>
              <a:t>EnvNormalMapPS.hlsl</a:t>
            </a:r>
            <a:r>
              <a:rPr lang="en-US" dirty="0"/>
              <a:t>, </a:t>
            </a:r>
            <a:r>
              <a:rPr lang="en-US" dirty="0" err="1"/>
              <a:t>indulj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meglévő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PS.hlsl-ből</a:t>
            </a:r>
            <a:r>
              <a:rPr lang="en-US" dirty="0"/>
              <a:t> ha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diák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mutatják</a:t>
            </a:r>
            <a:r>
              <a:rPr lang="en-US" dirty="0"/>
              <a:t> be,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a </a:t>
            </a:r>
            <a:r>
              <a:rPr lang="en-US" dirty="0" err="1"/>
              <a:t>shaderünkhöz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egyáltalán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bekötve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-ed,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a </a:t>
            </a:r>
            <a:r>
              <a:rPr lang="en-US" dirty="0" err="1"/>
              <a:t>háttered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, </a:t>
            </a:r>
            <a:r>
              <a:rPr lang="en-US" dirty="0" err="1"/>
              <a:t>ahhoz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anyaggal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konzultálnod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80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>
                <a:solidFill>
                  <a:srgbClr val="FF0000"/>
                </a:solidFill>
              </a:rPr>
              <a:t>dhd.NumDescriptors</a:t>
            </a:r>
            <a:r>
              <a:rPr lang="hu-HU" sz="2400" dirty="0">
                <a:solidFill>
                  <a:srgbClr val="FF0000"/>
                </a:solidFill>
              </a:rPr>
              <a:t> =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hu-HU" sz="2400" dirty="0">
                <a:solidFill>
                  <a:srgbClr val="FF0000"/>
                </a:solidFill>
              </a:rPr>
              <a:t>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6168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		</a:t>
            </a:r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/>
              <a:t>		</a:t>
            </a:r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</a:p>
          <a:p>
            <a:endParaRPr lang="hu-HU" dirty="0"/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</a:t>
            </a:r>
            <a:r>
              <a:rPr lang="hu-HU" dirty="0">
                <a:solidFill>
                  <a:srgbClr val="FF0000"/>
                </a:solidFill>
              </a:rPr>
              <a:t> = </a:t>
            </a:r>
            <a:r>
              <a:rPr lang="hu-HU" dirty="0" err="1">
                <a:solidFill>
                  <a:srgbClr val="FF0000"/>
                </a:solidFill>
              </a:rPr>
              <a:t>Egg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Importer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ImportTextureCube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"</a:t>
            </a:r>
            <a:r>
              <a:rPr lang="hu-HU" dirty="0" err="1">
                <a:solidFill>
                  <a:srgbClr val="FF0000"/>
                </a:solidFill>
              </a:rPr>
              <a:t>cloudynoon.dds</a:t>
            </a:r>
            <a:r>
              <a:rPr lang="hu-HU" dirty="0">
                <a:solidFill>
                  <a:srgbClr val="FF0000"/>
                </a:solidFill>
              </a:rPr>
              <a:t>");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envTex.CreateSRV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</a:t>
            </a:r>
            <a:r>
              <a:rPr lang="hu-HU" dirty="0" err="1">
                <a:solidFill>
                  <a:srgbClr val="FF0000"/>
                </a:solidFill>
              </a:rPr>
              <a:t>srvHeap.Get</a:t>
            </a:r>
            <a:r>
              <a:rPr lang="hu-HU" dirty="0">
                <a:solidFill>
                  <a:srgbClr val="FF0000"/>
                </a:solidFill>
              </a:rPr>
              <a:t>(), 3);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55800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normalTex.UploadResource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bumpTex.UploadResource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normalTex.ReleaseUploadResources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bumpTex.ReleaseUploadResources</a:t>
            </a:r>
            <a:r>
              <a:rPr lang="hu-HU" dirty="0"/>
              <a:t>();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1655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>
                <a:solidFill>
                  <a:srgbClr val="FF0000"/>
                </a:solidFill>
              </a:rPr>
              <a:t>numDescriptors</a:t>
            </a:r>
            <a:r>
              <a:rPr lang="en-US" sz="2400" dirty="0">
                <a:solidFill>
                  <a:srgbClr val="FF0000"/>
                </a:solidFill>
              </a:rPr>
              <a:t>=4</a:t>
            </a:r>
            <a:r>
              <a:rPr lang="en-US" sz="2400" dirty="0"/>
              <a:t>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 …)"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298347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tökéletesen</a:t>
            </a:r>
            <a:r>
              <a:rPr lang="en-US" dirty="0"/>
              <a:t> </a:t>
            </a:r>
            <a:r>
              <a:rPr lang="en-US" dirty="0" err="1"/>
              <a:t>tükröző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gömböt</a:t>
            </a:r>
            <a:endParaRPr lang="en-US" dirty="0"/>
          </a:p>
          <a:p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pontnak</a:t>
            </a:r>
            <a:r>
              <a:rPr lang="en-US" dirty="0"/>
              <a:t> a </a:t>
            </a:r>
            <a:r>
              <a:rPr lang="en-US" dirty="0" err="1"/>
              <a:t>színét</a:t>
            </a:r>
            <a:r>
              <a:rPr lang="en-US" dirty="0"/>
              <a:t> </a:t>
            </a:r>
            <a:r>
              <a:rPr lang="en-US" dirty="0" err="1"/>
              <a:t>reflektáljuk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alapján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2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vso.lightDirTS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vso.viewDirTS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viewDir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0139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pt-BR" dirty="0"/>
              <a:t>    float3 n = normalize(vso.normal);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en-US" dirty="0"/>
              <a:t>    float3 </a:t>
            </a:r>
            <a:r>
              <a:rPr lang="en-US" dirty="0" err="1"/>
              <a:t>reflectedRay</a:t>
            </a:r>
            <a:r>
              <a:rPr lang="en-US" dirty="0"/>
              <a:t> = reflect(-v, n);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envTex.Sample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reflectedRay</a:t>
            </a:r>
            <a:r>
              <a:rPr lang="en-US" dirty="0"/>
              <a:t>) + </a:t>
            </a:r>
            <a:r>
              <a:rPr lang="en-US" dirty="0" err="1"/>
              <a:t>ndoth</a:t>
            </a:r>
            <a:r>
              <a:rPr lang="en-US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6676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0BB0-C300-4620-91EA-DB7EA2D3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69" y="1417638"/>
            <a:ext cx="4920062" cy="51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/*</a:t>
            </a:r>
          </a:p>
          <a:p>
            <a:r>
              <a:rPr lang="en-US" sz="2000" dirty="0"/>
              <a:t>	PNTTB: Position, Normal, Texture, Tangent, Binormal</a:t>
            </a:r>
          </a:p>
          <a:p>
            <a:r>
              <a:rPr lang="en-US" sz="2000" dirty="0"/>
              <a:t>	*/</a:t>
            </a:r>
          </a:p>
          <a:p>
            <a:r>
              <a:rPr lang="en-US" sz="2000" dirty="0"/>
              <a:t>	struct </a:t>
            </a:r>
            <a:r>
              <a:rPr lang="en-US" sz="2000" dirty="0" err="1"/>
              <a:t>PNTTB_Vertex</a:t>
            </a:r>
            <a:r>
              <a:rPr lang="en-US" sz="2000" dirty="0"/>
              <a:t> {</a:t>
            </a:r>
          </a:p>
          <a:p>
            <a:r>
              <a:rPr lang="en-US" sz="2000" dirty="0"/>
              <a:t>		Egg::Math::Float3 position;</a:t>
            </a:r>
          </a:p>
          <a:p>
            <a:r>
              <a:rPr lang="en-US" sz="2000" dirty="0"/>
              <a:t>		Egg::Math::Float3 normal;</a:t>
            </a:r>
          </a:p>
          <a:p>
            <a:r>
              <a:rPr lang="en-US" sz="2000" dirty="0"/>
              <a:t>		Egg::Math::Float2 </a:t>
            </a:r>
            <a:r>
              <a:rPr lang="en-US" sz="2000" dirty="0" err="1"/>
              <a:t>tex</a:t>
            </a:r>
            <a:r>
              <a:rPr lang="en-US" sz="2000" dirty="0"/>
              <a:t>;</a:t>
            </a:r>
          </a:p>
          <a:p>
            <a:r>
              <a:rPr lang="en-US" sz="2000" dirty="0"/>
              <a:t>		Egg::Math::Float3 tangent;</a:t>
            </a:r>
          </a:p>
          <a:p>
            <a:r>
              <a:rPr lang="en-US" sz="2000" dirty="0"/>
              <a:t>		Egg::Math::Float3 binormal;</a:t>
            </a:r>
          </a:p>
          <a:p>
            <a:r>
              <a:rPr lang="en-US" sz="2000" dirty="0"/>
              <a:t>	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Vertex.h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Ideje</a:t>
            </a:r>
            <a:r>
              <a:rPr lang="en-US" dirty="0"/>
              <a:t> </a:t>
            </a:r>
            <a:r>
              <a:rPr lang="en-US" dirty="0" err="1"/>
              <a:t>elcsúfítani</a:t>
            </a:r>
            <a:r>
              <a:rPr lang="en-US" dirty="0"/>
              <a:t> a </a:t>
            </a:r>
            <a:r>
              <a:rPr lang="en-US" dirty="0" err="1"/>
              <a:t>felületét</a:t>
            </a:r>
            <a:r>
              <a:rPr lang="en-US" dirty="0"/>
              <a:t>, </a:t>
            </a:r>
            <a:r>
              <a:rPr lang="en-US" dirty="0" err="1"/>
              <a:t>töltsük</a:t>
            </a:r>
            <a:r>
              <a:rPr lang="en-US" dirty="0"/>
              <a:t> be a ‘rusted_normal.jpg’ </a:t>
            </a:r>
            <a:r>
              <a:rPr lang="en-US" dirty="0" err="1"/>
              <a:t>fájlt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helyére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többi</a:t>
            </a:r>
            <a:r>
              <a:rPr lang="en-US" dirty="0"/>
              <a:t> </a:t>
            </a:r>
            <a:r>
              <a:rPr lang="en-US" dirty="0" err="1"/>
              <a:t>helyen</a:t>
            </a:r>
            <a:r>
              <a:rPr lang="en-US" dirty="0"/>
              <a:t> </a:t>
            </a:r>
            <a:r>
              <a:rPr lang="en-US" dirty="0" err="1"/>
              <a:t>mindegy</a:t>
            </a:r>
            <a:r>
              <a:rPr lang="en-US" dirty="0"/>
              <a:t> mi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a </a:t>
            </a:r>
            <a:r>
              <a:rPr lang="en-US" dirty="0" err="1"/>
              <a:t>háttér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. </a:t>
            </a:r>
          </a:p>
          <a:p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kombinálni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textúrával</a:t>
            </a:r>
            <a:r>
              <a:rPr lang="en-US" dirty="0"/>
              <a:t>, mi </a:t>
            </a:r>
            <a:r>
              <a:rPr lang="en-US" dirty="0" err="1"/>
              <a:t>ezt</a:t>
            </a:r>
            <a:r>
              <a:rPr lang="en-US" dirty="0"/>
              <a:t> most </a:t>
            </a:r>
            <a:r>
              <a:rPr lang="en-US" dirty="0" err="1"/>
              <a:t>kihagyjuk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>
                <a:solidFill>
                  <a:srgbClr val="FF0000"/>
                </a:solidFill>
              </a:rPr>
              <a:t>"rusted_normal.jpg"</a:t>
            </a:r>
            <a:r>
              <a:rPr lang="hu-HU" dirty="0"/>
              <a:t>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020856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probléma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Gondoljuk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mi </a:t>
            </a:r>
            <a:r>
              <a:rPr lang="en-US" dirty="0" err="1"/>
              <a:t>történik</a:t>
            </a:r>
            <a:r>
              <a:rPr lang="en-US" dirty="0"/>
              <a:t> most. A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koordinátában</a:t>
            </a:r>
            <a:r>
              <a:rPr lang="en-US" dirty="0"/>
              <a:t> van,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a </a:t>
            </a:r>
            <a:r>
              <a:rPr lang="en-US" dirty="0" err="1"/>
              <a:t>TextureCube-ot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vannak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megoldás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Számoljunk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 </a:t>
            </a:r>
            <a:r>
              <a:rPr lang="en-US" dirty="0" err="1"/>
              <a:t>jöjjünk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-et</a:t>
            </a:r>
          </a:p>
          <a:p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, ha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kihozzuk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,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be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ortonormáltságának</a:t>
            </a:r>
            <a:r>
              <a:rPr lang="en-US" dirty="0"/>
              <a:t> a </a:t>
            </a:r>
            <a:r>
              <a:rPr lang="en-US" dirty="0" err="1"/>
              <a:t>jelentőssége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3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 van TBN </a:t>
            </a:r>
            <a:r>
              <a:rPr lang="en-US" dirty="0" err="1"/>
              <a:t>mátrixunk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átadhatjuk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szorozgatunk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4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: VIEWDIR;</a:t>
            </a:r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: LIGHTDIR;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933323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en-US" dirty="0"/>
              <a:t>    float4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modelMat</a:t>
            </a:r>
            <a:r>
              <a:rPr lang="en-US" dirty="0"/>
              <a:t>, float4(</a:t>
            </a:r>
            <a:r>
              <a:rPr lang="en-US" dirty="0" err="1"/>
              <a:t>iao.position</a:t>
            </a:r>
            <a:r>
              <a:rPr lang="en-US" dirty="0"/>
              <a:t>, 1.0f));</a:t>
            </a:r>
          </a:p>
          <a:p>
            <a:r>
              <a:rPr lang="hu-HU" dirty="0"/>
              <a:t>    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4818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/>
              <a:t> </a:t>
            </a:r>
            <a:r>
              <a:rPr lang="en-US" sz="2000" dirty="0"/>
              <a:t>	  </a:t>
            </a:r>
            <a:r>
              <a:rPr lang="hu-HU" sz="2000" dirty="0" err="1"/>
              <a:t>VSOutput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vso.position</a:t>
            </a:r>
            <a:r>
              <a:rPr lang="en-US" sz="2000" dirty="0"/>
              <a:t> = </a:t>
            </a:r>
            <a:r>
              <a:rPr lang="en-US" sz="2000" dirty="0" err="1"/>
              <a:t>mul</a:t>
            </a:r>
            <a:r>
              <a:rPr lang="en-US" sz="2000" dirty="0"/>
              <a:t>(</a:t>
            </a:r>
            <a:r>
              <a:rPr lang="en-US" sz="2000" dirty="0" err="1"/>
              <a:t>viewProj</a:t>
            </a:r>
            <a:r>
              <a:rPr lang="en-US" sz="2000" dirty="0"/>
              <a:t>, </a:t>
            </a:r>
            <a:r>
              <a:rPr lang="en-US" sz="2000" dirty="0" err="1"/>
              <a:t>worldPos</a:t>
            </a:r>
            <a:r>
              <a:rPr lang="en-US" sz="2000" dirty="0"/>
              <a:t>);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vso.normal</a:t>
            </a:r>
            <a:r>
              <a:rPr lang="hu-HU" sz="2000" dirty="0"/>
              <a:t> = n;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vso.tangent</a:t>
            </a:r>
            <a:r>
              <a:rPr lang="hu-HU" sz="2000" dirty="0"/>
              <a:t> = t;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vso.binormal</a:t>
            </a:r>
            <a:r>
              <a:rPr lang="hu-HU" sz="2000" dirty="0"/>
              <a:t> = b;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vso.texCoord</a:t>
            </a:r>
            <a:r>
              <a:rPr lang="hu-HU" sz="2000" dirty="0"/>
              <a:t> = </a:t>
            </a:r>
            <a:r>
              <a:rPr lang="hu-HU" sz="2000" dirty="0" err="1"/>
              <a:t>iao.texCoord</a:t>
            </a:r>
            <a:r>
              <a:rPr lang="hu-HU" sz="2000" dirty="0"/>
              <a:t>;</a:t>
            </a:r>
            <a:endParaRPr lang="en-US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vso.lightDir</a:t>
            </a:r>
            <a:r>
              <a:rPr lang="hu-HU" sz="2000" dirty="0"/>
              <a:t> = </a:t>
            </a:r>
            <a:r>
              <a:rPr lang="hu-HU" sz="2000" dirty="0" err="1"/>
              <a:t>lightDir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vso.viewDir</a:t>
            </a:r>
            <a:r>
              <a:rPr lang="hu-HU" sz="2000" dirty="0"/>
              <a:t> = </a:t>
            </a:r>
            <a:r>
              <a:rPr lang="hu-HU" sz="2000" dirty="0" err="1"/>
              <a:t>viewDir</a:t>
            </a:r>
            <a:r>
              <a:rPr lang="hu-HU" sz="2000" dirty="0"/>
              <a:t>;</a:t>
            </a:r>
          </a:p>
          <a:p>
            <a:endParaRPr lang="hu-HU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961239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0000" lnSpcReduction="20000"/>
          </a:bodyPr>
          <a:lstStyle/>
          <a:p>
            <a:r>
              <a:rPr lang="hu-HU" sz="3500" dirty="0"/>
              <a:t>[</a:t>
            </a:r>
            <a:r>
              <a:rPr lang="hu-HU" sz="3500" dirty="0" err="1"/>
              <a:t>RootSignature</a:t>
            </a:r>
            <a:r>
              <a:rPr lang="hu-HU" sz="3500" dirty="0"/>
              <a:t>(</a:t>
            </a:r>
            <a:r>
              <a:rPr lang="hu-HU" sz="3500" dirty="0" err="1"/>
              <a:t>NormalMapRS</a:t>
            </a:r>
            <a:r>
              <a:rPr lang="hu-HU" sz="3500" dirty="0"/>
              <a:t>)]</a:t>
            </a:r>
          </a:p>
          <a:p>
            <a:r>
              <a:rPr lang="en-US" sz="3500" dirty="0"/>
              <a:t>float4 main(</a:t>
            </a:r>
            <a:r>
              <a:rPr lang="en-US" sz="3500" dirty="0" err="1"/>
              <a:t>VSOutput</a:t>
            </a:r>
            <a:r>
              <a:rPr lang="en-US" sz="3500" dirty="0"/>
              <a:t> </a:t>
            </a:r>
            <a:r>
              <a:rPr lang="en-US" sz="3500" dirty="0" err="1"/>
              <a:t>vso</a:t>
            </a:r>
            <a:r>
              <a:rPr lang="en-US" sz="3500" dirty="0"/>
              <a:t>) : </a:t>
            </a:r>
            <a:r>
              <a:rPr lang="en-US" sz="3500" dirty="0" err="1"/>
              <a:t>SV_Target</a:t>
            </a:r>
            <a:endParaRPr lang="en-US" sz="3500" dirty="0"/>
          </a:p>
          <a:p>
            <a:r>
              <a:rPr lang="hu-HU" sz="3500" dirty="0"/>
              <a:t>{</a:t>
            </a:r>
          </a:p>
          <a:p>
            <a:r>
              <a:rPr lang="hu-HU" sz="3500" dirty="0"/>
              <a:t>    </a:t>
            </a:r>
          </a:p>
          <a:p>
            <a:r>
              <a:rPr lang="de-DE" sz="3500" dirty="0"/>
              <a:t>    float3 t = </a:t>
            </a:r>
            <a:r>
              <a:rPr lang="de-DE" sz="3500" dirty="0" err="1"/>
              <a:t>normalize</a:t>
            </a:r>
            <a:r>
              <a:rPr lang="de-DE" sz="3500" dirty="0"/>
              <a:t>(</a:t>
            </a:r>
            <a:r>
              <a:rPr lang="de-DE" sz="3500" dirty="0" err="1"/>
              <a:t>vso.tangent</a:t>
            </a:r>
            <a:r>
              <a:rPr lang="de-DE" sz="3500" dirty="0"/>
              <a:t>);</a:t>
            </a:r>
          </a:p>
          <a:p>
            <a:r>
              <a:rPr lang="hu-HU" sz="3500" dirty="0"/>
              <a:t>    float3 b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vso.binormal</a:t>
            </a:r>
            <a:r>
              <a:rPr lang="hu-HU" sz="3500" dirty="0"/>
              <a:t>);</a:t>
            </a:r>
          </a:p>
          <a:p>
            <a:r>
              <a:rPr lang="pt-BR" sz="3500" dirty="0"/>
              <a:t>    float3 n = normalize(vso.normal);</a:t>
            </a:r>
          </a:p>
          <a:p>
            <a:endParaRPr lang="hu-HU" sz="3500" dirty="0"/>
          </a:p>
          <a:p>
            <a:r>
              <a:rPr lang="hu-HU" sz="3500" dirty="0"/>
              <a:t>    float3x3 </a:t>
            </a:r>
            <a:r>
              <a:rPr lang="hu-HU" sz="3500" dirty="0" err="1"/>
              <a:t>tbn</a:t>
            </a:r>
            <a:r>
              <a:rPr lang="hu-HU" sz="3500" dirty="0"/>
              <a:t> = { t, b, n };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tbn</a:t>
            </a:r>
            <a:r>
              <a:rPr lang="hu-HU" sz="3500" dirty="0"/>
              <a:t> = </a:t>
            </a:r>
            <a:r>
              <a:rPr lang="hu-HU" sz="3500" dirty="0" err="1"/>
              <a:t>transpose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hu-HU" sz="3500" dirty="0"/>
              <a:t>    float3 </a:t>
            </a:r>
            <a:r>
              <a:rPr lang="hu-HU" sz="3500" dirty="0" err="1"/>
              <a:t>normalSample</a:t>
            </a:r>
            <a:r>
              <a:rPr lang="hu-HU" sz="3500" dirty="0"/>
              <a:t>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normalTex.Sample</a:t>
            </a:r>
            <a:r>
              <a:rPr lang="hu-HU" sz="3500" dirty="0"/>
              <a:t>(</a:t>
            </a:r>
            <a:r>
              <a:rPr lang="hu-HU" sz="3500" dirty="0" err="1"/>
              <a:t>sampl</a:t>
            </a:r>
            <a:r>
              <a:rPr lang="hu-HU" sz="3500" dirty="0"/>
              <a:t>, </a:t>
            </a:r>
            <a:r>
              <a:rPr lang="hu-HU" sz="3500" dirty="0" err="1"/>
              <a:t>vso.texCoord</a:t>
            </a:r>
            <a:r>
              <a:rPr lang="hu-HU" sz="3500" dirty="0"/>
              <a:t>).</a:t>
            </a:r>
            <a:r>
              <a:rPr lang="en-US" sz="3500" dirty="0" err="1"/>
              <a:t>xy</a:t>
            </a:r>
            <a:r>
              <a:rPr lang="hu-HU" sz="3500" dirty="0"/>
              <a:t>z - 0.5f);</a:t>
            </a:r>
          </a:p>
          <a:p>
            <a:endParaRPr lang="hu-HU" sz="3500" dirty="0"/>
          </a:p>
          <a:p>
            <a:r>
              <a:rPr lang="hu-HU" sz="3500" dirty="0"/>
              <a:t>    n = </a:t>
            </a:r>
            <a:r>
              <a:rPr lang="hu-HU" sz="3500" dirty="0" err="1"/>
              <a:t>mul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, </a:t>
            </a:r>
            <a:r>
              <a:rPr lang="hu-HU" sz="3500" dirty="0" err="1"/>
              <a:t>normalSample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en-US" sz="3500" dirty="0"/>
              <a:t>    float3 l = normalize(</a:t>
            </a:r>
            <a:r>
              <a:rPr lang="en-US" sz="3500" dirty="0" err="1"/>
              <a:t>vso.lightDir</a:t>
            </a:r>
            <a:r>
              <a:rPr lang="en-US" sz="3500" dirty="0"/>
              <a:t>);</a:t>
            </a:r>
          </a:p>
          <a:p>
            <a:r>
              <a:rPr lang="en-US" sz="3500" dirty="0"/>
              <a:t>    float3 v = normalize(</a:t>
            </a:r>
            <a:r>
              <a:rPr lang="en-US" sz="3500" dirty="0" err="1"/>
              <a:t>vso.viewDir</a:t>
            </a:r>
            <a:r>
              <a:rPr lang="en-US" sz="3500" dirty="0"/>
              <a:t>);</a:t>
            </a:r>
          </a:p>
          <a:p>
            <a:endParaRPr lang="hu-HU" sz="3500" dirty="0"/>
          </a:p>
          <a:p>
            <a:r>
              <a:rPr lang="pt-BR" sz="3500" dirty="0"/>
              <a:t>    float3 h = normalize(l + v);</a:t>
            </a:r>
          </a:p>
          <a:p>
            <a:r>
              <a:rPr lang="pt-BR" sz="3500" dirty="0"/>
              <a:t>    float ndoth = saturate(dot(n, h));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ndoth</a:t>
            </a:r>
            <a:r>
              <a:rPr lang="hu-HU" sz="3500" dirty="0"/>
              <a:t> = </a:t>
            </a:r>
            <a:r>
              <a:rPr lang="hu-HU" sz="3500" dirty="0" err="1"/>
              <a:t>pow</a:t>
            </a:r>
            <a:r>
              <a:rPr lang="hu-HU" sz="3500" dirty="0"/>
              <a:t>(</a:t>
            </a:r>
            <a:r>
              <a:rPr lang="hu-HU" sz="3500" dirty="0" err="1"/>
              <a:t>ndoth</a:t>
            </a:r>
            <a:r>
              <a:rPr lang="hu-HU" sz="3500" dirty="0"/>
              <a:t>, 80);</a:t>
            </a:r>
          </a:p>
          <a:p>
            <a:endParaRPr lang="hu-HU" sz="3500" dirty="0"/>
          </a:p>
          <a:p>
            <a:r>
              <a:rPr lang="en-US" sz="3500" dirty="0"/>
              <a:t>    float3 </a:t>
            </a:r>
            <a:r>
              <a:rPr lang="en-US" sz="3500" dirty="0" err="1"/>
              <a:t>reflectedRay</a:t>
            </a:r>
            <a:r>
              <a:rPr lang="en-US" sz="3500" dirty="0"/>
              <a:t> = reflect(-v, n);</a:t>
            </a:r>
          </a:p>
          <a:p>
            <a:r>
              <a:rPr lang="hu-HU" sz="3500" dirty="0"/>
              <a:t>    </a:t>
            </a:r>
          </a:p>
          <a:p>
            <a:r>
              <a:rPr lang="en-US" sz="3500" dirty="0"/>
              <a:t>    return </a:t>
            </a:r>
            <a:r>
              <a:rPr lang="en-US" sz="3500" dirty="0" err="1"/>
              <a:t>envTex.Sample</a:t>
            </a:r>
            <a:r>
              <a:rPr lang="en-US" sz="3500" dirty="0"/>
              <a:t>(</a:t>
            </a:r>
            <a:r>
              <a:rPr lang="en-US" sz="3500" dirty="0" err="1"/>
              <a:t>sampl</a:t>
            </a:r>
            <a:r>
              <a:rPr lang="en-US" sz="3500" dirty="0"/>
              <a:t>, </a:t>
            </a:r>
            <a:r>
              <a:rPr lang="en-US" sz="3500" dirty="0" err="1"/>
              <a:t>reflectedRay</a:t>
            </a:r>
            <a:r>
              <a:rPr lang="en-US" sz="3500" dirty="0"/>
              <a:t>) + </a:t>
            </a:r>
            <a:r>
              <a:rPr lang="en-US" sz="3500" dirty="0" err="1"/>
              <a:t>ndoth</a:t>
            </a:r>
            <a:r>
              <a:rPr lang="en-US" sz="3500" dirty="0"/>
              <a:t>;</a:t>
            </a:r>
          </a:p>
          <a:p>
            <a:r>
              <a:rPr lang="hu-HU" sz="3500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15965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84F3-DB98-4D96-8E10-0AE15CE8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5" y="1295400"/>
            <a:ext cx="5324910" cy="51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Egg::Mesh::Geometry::P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ImportWithTangentSpace</a:t>
            </a:r>
            <a:r>
              <a:rPr lang="en-US" sz="2000" dirty="0"/>
              <a:t>(ID3D12Device * device,</a:t>
            </a:r>
          </a:p>
          <a:p>
            <a:r>
              <a:rPr lang="en-US" sz="2000" dirty="0"/>
              <a:t>					const std::string &amp; </a:t>
            </a:r>
            <a:r>
              <a:rPr lang="en-US" sz="2000" dirty="0" err="1"/>
              <a:t>filePath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Importer.h</a:t>
            </a:r>
            <a:r>
              <a:rPr lang="en-US" sz="4000" dirty="0"/>
              <a:t> –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39786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90736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Hasonló</a:t>
            </a:r>
            <a:r>
              <a:rPr lang="en-US" dirty="0"/>
              <a:t> a normal </a:t>
            </a:r>
            <a:r>
              <a:rPr lang="en-US" dirty="0" err="1"/>
              <a:t>maphez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változtatja</a:t>
            </a:r>
            <a:r>
              <a:rPr lang="en-US" dirty="0"/>
              <a:t> a </a:t>
            </a:r>
            <a:r>
              <a:rPr lang="en-US" dirty="0" err="1"/>
              <a:t>geometriát</a:t>
            </a:r>
            <a:r>
              <a:rPr lang="en-US" dirty="0"/>
              <a:t>, de </a:t>
            </a:r>
            <a:r>
              <a:rPr lang="en-US" dirty="0" err="1"/>
              <a:t>drasztikusabb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el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érni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trükközéssel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BEDF2-DEA2-4F46-BB7B-6132C291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645"/>
            <a:ext cx="6210300" cy="31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455F1-2702-476A-B8FB-6ADF4F4F4852}"/>
              </a:ext>
            </a:extLst>
          </p:cNvPr>
          <p:cNvSpPr txBox="1"/>
          <p:nvPr/>
        </p:nvSpPr>
        <p:spPr>
          <a:xfrm>
            <a:off x="457200" y="621403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http://m.cdn.blog.hu/da/darthasylum/tutorials/C++/ch36_relief.html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8795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behoz</a:t>
            </a:r>
            <a:r>
              <a:rPr lang="en-US" dirty="0"/>
              <a:t> </a:t>
            </a:r>
            <a:r>
              <a:rPr lang="en-US" dirty="0" err="1"/>
              <a:t>kellemetlen</a:t>
            </a:r>
            <a:r>
              <a:rPr lang="en-US" dirty="0"/>
              <a:t> </a:t>
            </a:r>
            <a:r>
              <a:rPr lang="en-US" dirty="0" err="1"/>
              <a:t>artifactokat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, a </a:t>
            </a:r>
            <a:r>
              <a:rPr lang="en-US" dirty="0" err="1"/>
              <a:t>legjobb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hagyjuk</a:t>
            </a:r>
            <a:r>
              <a:rPr lang="en-US" dirty="0"/>
              <a:t> a </a:t>
            </a:r>
            <a:r>
              <a:rPr lang="en-US" dirty="0" err="1"/>
              <a:t>felhasználót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dirty="0" err="1"/>
              <a:t>szögből</a:t>
            </a:r>
            <a:r>
              <a:rPr lang="en-US" dirty="0"/>
              <a:t> </a:t>
            </a:r>
            <a:r>
              <a:rPr lang="en-US" dirty="0" err="1"/>
              <a:t>ránézni</a:t>
            </a:r>
            <a:r>
              <a:rPr lang="en-US" dirty="0"/>
              <a:t> a </a:t>
            </a:r>
            <a:r>
              <a:rPr lang="en-US" dirty="0" err="1"/>
              <a:t>modellünkre</a:t>
            </a:r>
            <a:endParaRPr lang="en-US" dirty="0"/>
          </a:p>
          <a:p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például</a:t>
            </a:r>
            <a:r>
              <a:rPr lang="en-US" dirty="0"/>
              <a:t> a </a:t>
            </a:r>
            <a:r>
              <a:rPr lang="en-US" dirty="0" err="1"/>
              <a:t>padló</a:t>
            </a:r>
            <a:r>
              <a:rPr lang="en-US" dirty="0"/>
              <a:t>, pl </a:t>
            </a:r>
            <a:r>
              <a:rPr lang="en-US" dirty="0" err="1"/>
              <a:t>macskaköves</a:t>
            </a:r>
            <a:r>
              <a:rPr lang="en-US" dirty="0"/>
              <a:t> </a:t>
            </a:r>
            <a:r>
              <a:rPr lang="en-US" dirty="0" err="1"/>
              <a:t>minta</a:t>
            </a:r>
            <a:endParaRPr lang="en-US" dirty="0"/>
          </a:p>
          <a:p>
            <a:r>
              <a:rPr lang="en-US" dirty="0" err="1"/>
              <a:t>Jellemzően</a:t>
            </a:r>
            <a:r>
              <a:rPr lang="en-US" dirty="0"/>
              <a:t> a </a:t>
            </a:r>
            <a:r>
              <a:rPr lang="en-US" dirty="0" err="1"/>
              <a:t>geometriába</a:t>
            </a:r>
            <a:r>
              <a:rPr lang="en-US" dirty="0"/>
              <a:t> “</a:t>
            </a:r>
            <a:r>
              <a:rPr lang="en-US" dirty="0" err="1"/>
              <a:t>vésünk</a:t>
            </a:r>
            <a:r>
              <a:rPr lang="en-US" dirty="0"/>
              <a:t>” </a:t>
            </a:r>
            <a:r>
              <a:rPr lang="en-US" dirty="0" err="1"/>
              <a:t>hibákat</a:t>
            </a:r>
            <a:r>
              <a:rPr lang="en-US" dirty="0"/>
              <a:t>, mint </a:t>
            </a:r>
            <a:r>
              <a:rPr lang="en-US" dirty="0" err="1"/>
              <a:t>kitülemkedő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csinálunk</a:t>
            </a:r>
            <a:r>
              <a:rPr lang="en-US" dirty="0"/>
              <a:t>,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hibái</a:t>
            </a:r>
            <a:r>
              <a:rPr lang="en-US" dirty="0"/>
              <a:t> </a:t>
            </a:r>
            <a:r>
              <a:rPr lang="en-US" dirty="0" err="1"/>
              <a:t>feltűnőbbek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89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Mélység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, </a:t>
            </a:r>
            <a:r>
              <a:rPr lang="en-US" dirty="0" err="1"/>
              <a:t>meghatározzuk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hol</a:t>
            </a:r>
            <a:r>
              <a:rPr lang="en-US" dirty="0"/>
              <a:t> </a:t>
            </a:r>
            <a:r>
              <a:rPr lang="en-US" dirty="0" err="1"/>
              <a:t>metszettük</a:t>
            </a:r>
            <a:r>
              <a:rPr lang="en-US" dirty="0"/>
              <a:t> el a </a:t>
            </a:r>
            <a:r>
              <a:rPr lang="en-US" dirty="0" err="1"/>
              <a:t>felületet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arrébb</a:t>
            </a:r>
            <a:r>
              <a:rPr lang="en-US" dirty="0"/>
              <a:t> </a:t>
            </a:r>
            <a:r>
              <a:rPr lang="en-US" dirty="0" err="1"/>
              <a:t>toljuk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mennyiséggel</a:t>
            </a:r>
            <a:endParaRPr lang="hu-HU" dirty="0"/>
          </a:p>
        </p:txBody>
      </p:sp>
      <p:pic>
        <p:nvPicPr>
          <p:cNvPr id="1028" name="Picture 4" descr="Diagram of how parallax mapping works in OpenGL with vector scaled by fragment's height.">
            <a:extLst>
              <a:ext uri="{FF2B5EF4-FFF2-40B4-BE49-F238E27FC236}">
                <a16:creationId xmlns:a16="http://schemas.microsoft.com/office/drawing/2014/main" id="{C1A4C713-FA03-4A86-96B8-D173054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5760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20572-FFC7-4DD8-A324-22CD94F6AD65}"/>
              </a:ext>
            </a:extLst>
          </p:cNvPr>
          <p:cNvSpPr txBox="1"/>
          <p:nvPr/>
        </p:nvSpPr>
        <p:spPr>
          <a:xfrm>
            <a:off x="457200" y="6214030"/>
            <a:ext cx="672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https://learnopengl.com/Advanced-Lighting/Parallax-Mapping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353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modellek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diffuseTex</a:t>
            </a:r>
            <a:r>
              <a:rPr lang="en-US" dirty="0"/>
              <a:t>: brick3.jpg</a:t>
            </a:r>
          </a:p>
          <a:p>
            <a:r>
              <a:rPr lang="en-US" dirty="0" err="1"/>
              <a:t>normalTex</a:t>
            </a:r>
            <a:r>
              <a:rPr lang="en-US" dirty="0"/>
              <a:t>: brick3_normal.jpg</a:t>
            </a:r>
          </a:p>
          <a:p>
            <a:r>
              <a:rPr lang="en-US" dirty="0" err="1"/>
              <a:t>bumpTex</a:t>
            </a:r>
            <a:r>
              <a:rPr lang="en-US" dirty="0"/>
              <a:t>: brick3_disp.jpg</a:t>
            </a:r>
          </a:p>
          <a:p>
            <a:r>
              <a:rPr lang="en-US" dirty="0" err="1"/>
              <a:t>Geometria</a:t>
            </a:r>
            <a:r>
              <a:rPr lang="en-US" dirty="0"/>
              <a:t>: </a:t>
            </a:r>
            <a:r>
              <a:rPr lang="en-US" dirty="0" err="1"/>
              <a:t>box.fbx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8472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ParallaxVS.hlsl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Egyben</a:t>
            </a:r>
            <a:r>
              <a:rPr lang="en-US" dirty="0"/>
              <a:t> copy </a:t>
            </a:r>
            <a:r>
              <a:rPr lang="en-US" dirty="0" err="1"/>
              <a:t>pasteld</a:t>
            </a:r>
            <a:r>
              <a:rPr lang="en-US" dirty="0"/>
              <a:t> le a </a:t>
            </a:r>
            <a:r>
              <a:rPr lang="en-US" dirty="0" err="1"/>
              <a:t>NormalMapVS.hlsl</a:t>
            </a:r>
            <a:r>
              <a:rPr lang="en-US" dirty="0"/>
              <a:t> </a:t>
            </a:r>
            <a:r>
              <a:rPr lang="en-US" dirty="0" err="1"/>
              <a:t>fájlodat</a:t>
            </a:r>
            <a:r>
              <a:rPr lang="en-US" dirty="0"/>
              <a:t>, a vertex </a:t>
            </a:r>
            <a:r>
              <a:rPr lang="en-US" dirty="0" err="1"/>
              <a:t>shaderen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endParaRPr lang="en-US" dirty="0"/>
          </a:p>
          <a:p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dolgozni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csináltál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env+normal</a:t>
            </a:r>
            <a:r>
              <a:rPr lang="en-US" dirty="0"/>
              <a:t> </a:t>
            </a:r>
            <a:r>
              <a:rPr lang="en-US" dirty="0" err="1"/>
              <a:t>mappes</a:t>
            </a:r>
            <a:r>
              <a:rPr lang="en-US" dirty="0"/>
              <a:t> </a:t>
            </a:r>
            <a:r>
              <a:rPr lang="en-US" dirty="0" err="1"/>
              <a:t>eljárásnak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vektorod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átküldesz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transzformáld</a:t>
            </a:r>
            <a:r>
              <a:rPr lang="en-US" dirty="0"/>
              <a:t> le TBN </a:t>
            </a:r>
            <a:r>
              <a:rPr lang="en-US" dirty="0" err="1"/>
              <a:t>mátrixxal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2842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  <a:p>
            <a:endParaRPr lang="hu-HU" dirty="0"/>
          </a:p>
          <a:p>
            <a:r>
              <a:rPr lang="en-US" dirty="0"/>
              <a:t>static const float HEIGHT_SCALE = 0.1f;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99993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 err="1"/>
              <a:t>float</a:t>
            </a:r>
            <a:r>
              <a:rPr lang="hu-HU" sz="2000" dirty="0"/>
              <a:t> </a:t>
            </a:r>
            <a:r>
              <a:rPr lang="hu-HU" sz="2000" dirty="0" err="1"/>
              <a:t>DepthAt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bumpTex.Sample</a:t>
            </a:r>
            <a:r>
              <a:rPr lang="hu-HU" sz="2000" dirty="0"/>
              <a:t>(</a:t>
            </a:r>
            <a:r>
              <a:rPr lang="hu-HU" sz="2000" dirty="0" err="1"/>
              <a:t>sampl</a:t>
            </a:r>
            <a:r>
              <a:rPr lang="hu-HU" sz="2000" dirty="0"/>
              <a:t>, </a:t>
            </a:r>
            <a:r>
              <a:rPr lang="hu-HU" sz="2000" dirty="0" err="1"/>
              <a:t>tex</a:t>
            </a:r>
            <a:r>
              <a:rPr lang="hu-HU" sz="2000" dirty="0"/>
              <a:t>).r;</a:t>
            </a:r>
          </a:p>
          <a:p>
            <a:r>
              <a:rPr lang="hu-HU" sz="2000" dirty="0"/>
              <a:t>}</a:t>
            </a:r>
            <a:endParaRPr lang="en-US" sz="2000" dirty="0"/>
          </a:p>
          <a:p>
            <a:endParaRPr lang="hu-HU" sz="2000" dirty="0"/>
          </a:p>
          <a:p>
            <a:r>
              <a:rPr lang="hu-HU" sz="2000" dirty="0"/>
              <a:t>float2 </a:t>
            </a:r>
            <a:r>
              <a:rPr lang="hu-HU" sz="2000" dirty="0" err="1"/>
              <a:t>simple_parallax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, float3 </a:t>
            </a:r>
            <a:r>
              <a:rPr lang="hu-HU" sz="2000" dirty="0" err="1"/>
              <a:t>viewDirTS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en-US" sz="2000" dirty="0"/>
              <a:t>    float height = </a:t>
            </a:r>
            <a:r>
              <a:rPr lang="en-US" sz="2000" dirty="0" err="1"/>
              <a:t>DepthAt</a:t>
            </a:r>
            <a:r>
              <a:rPr lang="en-US" sz="2000" dirty="0"/>
              <a:t>(</a:t>
            </a:r>
            <a:r>
              <a:rPr lang="en-US" sz="2000" dirty="0" err="1"/>
              <a:t>tex</a:t>
            </a:r>
            <a:r>
              <a:rPr lang="en-US" sz="2000" dirty="0"/>
              <a:t>) * HEIGHT_SCALE;</a:t>
            </a:r>
          </a:p>
          <a:p>
            <a:r>
              <a:rPr lang="hu-HU" sz="2000" dirty="0"/>
              <a:t>    float2 </a:t>
            </a:r>
            <a:r>
              <a:rPr lang="hu-HU" sz="2000" dirty="0" err="1"/>
              <a:t>dtxy</a:t>
            </a:r>
            <a:r>
              <a:rPr lang="hu-HU" sz="2000" dirty="0"/>
              <a:t> = (</a:t>
            </a:r>
            <a:r>
              <a:rPr lang="hu-HU" sz="2000" dirty="0" err="1"/>
              <a:t>viewDirTS.xy</a:t>
            </a:r>
            <a:r>
              <a:rPr lang="hu-HU" sz="2000" dirty="0"/>
              <a:t> / </a:t>
            </a:r>
            <a:r>
              <a:rPr lang="hu-HU" sz="2000" dirty="0" err="1"/>
              <a:t>viewDirTS.z</a:t>
            </a:r>
            <a:r>
              <a:rPr lang="hu-HU" sz="2000" dirty="0"/>
              <a:t>) * </a:t>
            </a:r>
            <a:r>
              <a:rPr lang="hu-HU" sz="2000" dirty="0" err="1"/>
              <a:t>height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tex</a:t>
            </a:r>
            <a:r>
              <a:rPr lang="hu-HU" sz="2000" dirty="0"/>
              <a:t> - </a:t>
            </a:r>
            <a:r>
              <a:rPr lang="hu-HU" sz="2000" dirty="0" err="1"/>
              <a:t>dtxy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r>
              <a:rPr lang="en-US" sz="4000" dirty="0"/>
              <a:t> - </a:t>
            </a:r>
            <a:r>
              <a:rPr lang="en-US" sz="4000" dirty="0" err="1"/>
              <a:t>alapok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34150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float2 </a:t>
            </a:r>
            <a:r>
              <a:rPr lang="hu-HU" dirty="0" err="1"/>
              <a:t>tex</a:t>
            </a:r>
            <a:r>
              <a:rPr lang="hu-HU" dirty="0"/>
              <a:t> = </a:t>
            </a:r>
            <a:r>
              <a:rPr lang="hu-HU" dirty="0" err="1"/>
              <a:t>simple_parallax</a:t>
            </a:r>
            <a:r>
              <a:rPr lang="hu-HU" dirty="0"/>
              <a:t>(</a:t>
            </a:r>
            <a:r>
              <a:rPr lang="hu-HU" dirty="0" err="1"/>
              <a:t>vso.texCoord</a:t>
            </a:r>
            <a:r>
              <a:rPr lang="hu-HU" dirty="0"/>
              <a:t>, v);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float3 n = normalize(normalTex.Sample(sampl, tex).xyz - 0.5f);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tex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float4((</a:t>
            </a:r>
            <a:r>
              <a:rPr lang="en-US" dirty="0" err="1"/>
              <a:t>kd</a:t>
            </a:r>
            <a:r>
              <a:rPr lang="en-US" dirty="0"/>
              <a:t> + </a:t>
            </a:r>
            <a:r>
              <a:rPr lang="en-US" dirty="0" err="1"/>
              <a:t>ndoth</a:t>
            </a:r>
            <a:r>
              <a:rPr lang="en-US" dirty="0"/>
              <a:t>) * </a:t>
            </a:r>
            <a:r>
              <a:rPr lang="en-US" dirty="0" err="1"/>
              <a:t>ndotl</a:t>
            </a:r>
            <a:r>
              <a:rPr lang="en-US" dirty="0"/>
              <a:t>, 1);</a:t>
            </a:r>
          </a:p>
          <a:p>
            <a:endParaRPr lang="hu-HU" dirty="0"/>
          </a:p>
          <a:p>
            <a:r>
              <a:rPr lang="hu-HU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81466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9B0D-5398-4667-B3DC-A29C48E7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1417638"/>
            <a:ext cx="4943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 </a:t>
            </a:r>
            <a:r>
              <a:rPr lang="en-US" sz="2000" dirty="0" err="1"/>
              <a:t>aiScene</a:t>
            </a:r>
            <a:r>
              <a:rPr lang="en-US" sz="2000" dirty="0"/>
              <a:t> * scene = </a:t>
            </a:r>
            <a:r>
              <a:rPr lang="en-US" sz="2000" dirty="0" err="1"/>
              <a:t>importer.ReadFile</a:t>
            </a:r>
            <a:r>
              <a:rPr lang="en-US" sz="2000" dirty="0"/>
              <a:t>(path, </a:t>
            </a:r>
            <a:r>
              <a:rPr lang="en-US" sz="2000" dirty="0" err="1"/>
              <a:t>aiProcess_Triangulate</a:t>
            </a:r>
            <a:r>
              <a:rPr lang="en-US" sz="2000" dirty="0"/>
              <a:t> | </a:t>
            </a:r>
            <a:r>
              <a:rPr lang="en-US" sz="2000" dirty="0" err="1"/>
              <a:t>aiProcess_GenNormals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FF0000"/>
                </a:solidFill>
              </a:rPr>
              <a:t>aiProcess_CalcTangentSpace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| </a:t>
            </a:r>
            <a:r>
              <a:rPr lang="en-US" sz="2000" dirty="0" err="1"/>
              <a:t>aiProcess_GenUVCoords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3139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std::vector&lt;unsigned int&gt; indices;</a:t>
            </a:r>
          </a:p>
          <a:p>
            <a:r>
              <a:rPr lang="en-US" sz="2000" dirty="0"/>
              <a:t>std::vector&lt;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&gt; vertices;</a:t>
            </a:r>
          </a:p>
          <a:p>
            <a:r>
              <a:rPr lang="en-US" sz="2000" dirty="0" err="1"/>
              <a:t>indices.reserve</a:t>
            </a:r>
            <a:r>
              <a:rPr lang="en-US" sz="2000" dirty="0"/>
              <a:t>(mesh-&gt;</a:t>
            </a:r>
            <a:r>
              <a:rPr lang="en-US" sz="2000" dirty="0" err="1"/>
              <a:t>mNumFaces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vertices.reserve</a:t>
            </a:r>
            <a:r>
              <a:rPr lang="en-US" sz="2000" dirty="0"/>
              <a:t>(mesh-&gt;</a:t>
            </a:r>
            <a:r>
              <a:rPr lang="en-US" sz="2000" dirty="0" err="1"/>
              <a:t>mNumVertices</a:t>
            </a:r>
            <a:r>
              <a:rPr lang="en-US" sz="2000" dirty="0"/>
              <a:t>);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 v;</a:t>
            </a:r>
          </a:p>
          <a:p>
            <a:endParaRPr lang="en-US" sz="2000" dirty="0"/>
          </a:p>
          <a:p>
            <a:r>
              <a:rPr lang="en-US" sz="2000" dirty="0"/>
              <a:t>for(unsigned 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mesh-&gt;</a:t>
            </a:r>
            <a:r>
              <a:rPr lang="en-US" sz="2000" dirty="0" err="1"/>
              <a:t>mNumVertices</a:t>
            </a:r>
            <a:r>
              <a:rPr lang="en-US" sz="2000" dirty="0"/>
              <a:t>; ++</a:t>
            </a:r>
            <a:r>
              <a:rPr lang="en-US" sz="2000" dirty="0" err="1"/>
              <a:t>i</a:t>
            </a:r>
            <a:r>
              <a:rPr lang="en-US" sz="2000" dirty="0"/>
              <a:t>) {</a:t>
            </a:r>
          </a:p>
          <a:p>
            <a:r>
              <a:rPr lang="en-US" sz="2000" dirty="0"/>
              <a:t>	[...]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vertices.emplace_back</a:t>
            </a:r>
            <a:r>
              <a:rPr lang="en-US" sz="2000" dirty="0"/>
              <a:t>(v);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2166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Egg::Mesh::Geometry::P geometry = Egg::Mesh::</a:t>
            </a:r>
            <a:r>
              <a:rPr lang="en-US" sz="2000" dirty="0" err="1"/>
              <a:t>IndexedGeometry</a:t>
            </a:r>
            <a:r>
              <a:rPr lang="en-US" sz="2000" dirty="0"/>
              <a:t>::Create(device, &amp;(vertices.at(0)), (unsigned int)(</a:t>
            </a:r>
            <a:r>
              <a:rPr lang="en-US" sz="2000" dirty="0" err="1"/>
              <a:t>vertices.size</a:t>
            </a:r>
            <a:r>
              <a:rPr lang="en-US" sz="2000" dirty="0"/>
              <a:t>() *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)), (unsigned int)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),</a:t>
            </a:r>
          </a:p>
          <a:p>
            <a:r>
              <a:rPr lang="en-US" sz="2000" dirty="0"/>
              <a:t>	&amp;(indices.at(0)), (unsigned int)(</a:t>
            </a:r>
            <a:r>
              <a:rPr lang="en-US" sz="2000" dirty="0" err="1"/>
              <a:t>indices.size</a:t>
            </a:r>
            <a:r>
              <a:rPr lang="en-US" sz="2000" dirty="0"/>
              <a:t>() * 4), DXGI_FORMAT_R32_UINT);</a:t>
            </a:r>
          </a:p>
          <a:p>
            <a:endParaRPr lang="en-US" sz="2000" dirty="0"/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"POSITION", 0, DXGI_FORMAT_R32G32B32_FLOAT, 0, 0,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"NORMAL", 0, DXGI_FORMAT_R32G32B32_FLOAT, 0, 12,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"TEXCOORD", 0, DXGI_FORMAT_R32G32_FLOAT, 0, 24, D3D12_INPUT_CLASSIFICATION_PER_VERTEX_DATA, 0 });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"TANGENT", 0, DXGI_FORMAT_R32G32B32_FLOAT, 0, 32, D3D12_INPUT_CLASSIFICATION_PER_VERTEX_DATA, 0 });</a:t>
            </a: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"BINORMAL", 0, DXGI_FORMAT_R32G32B32_FLOAT, 0, 44, D3D12_INPUT_CLASSIFICATION_PER_VERTEX_DATA, 0 });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4342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8196</TotalTime>
  <Words>6834</Words>
  <Application>Microsoft Office PowerPoint</Application>
  <PresentationFormat>On-screen Show (4:3)</PresentationFormat>
  <Paragraphs>822</Paragraphs>
  <Slides>69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Courier New</vt:lpstr>
      <vt:lpstr>Office-téma</vt:lpstr>
      <vt:lpstr>GraphGame ggl007?-Normal</vt:lpstr>
      <vt:lpstr>Előkészületek</vt:lpstr>
      <vt:lpstr>Mire jó a normal map?</vt:lpstr>
      <vt:lpstr>Roadmap</vt:lpstr>
      <vt:lpstr>Egg/Vertex.h</vt:lpstr>
      <vt:lpstr>Egg/Importer.h – NOTE!</vt:lpstr>
      <vt:lpstr>Egg/Importer.cpp</vt:lpstr>
      <vt:lpstr>Egg/Importer.cpp</vt:lpstr>
      <vt:lpstr>Egg/Importer.cpp</vt:lpstr>
      <vt:lpstr>ggl005App.h</vt:lpstr>
      <vt:lpstr>CreateResources()</vt:lpstr>
      <vt:lpstr>LoadAssets()</vt:lpstr>
      <vt:lpstr>LoadAssets()</vt:lpstr>
      <vt:lpstr>UploadResources()</vt:lpstr>
      <vt:lpstr>Roadmap</vt:lpstr>
      <vt:lpstr>RootSignatures.hlsli</vt:lpstr>
      <vt:lpstr>NormalMapVS.hlsl</vt:lpstr>
      <vt:lpstr>Textúra tér</vt:lpstr>
      <vt:lpstr>Textúra tér - 2</vt:lpstr>
      <vt:lpstr>NormalMapVS.hlsl</vt:lpstr>
      <vt:lpstr>NormalMapVS.hlsl - 2</vt:lpstr>
      <vt:lpstr>NormalMapPS.hlsl</vt:lpstr>
      <vt:lpstr>NormalMapPS.hlsl - 2</vt:lpstr>
      <vt:lpstr>Update()- Note!</vt:lpstr>
      <vt:lpstr>PopulateCommandList()</vt:lpstr>
      <vt:lpstr>Most itt tartunk</vt:lpstr>
      <vt:lpstr>Kitérő</vt:lpstr>
      <vt:lpstr>Kitérő - 2</vt:lpstr>
      <vt:lpstr>Kitérő - 3</vt:lpstr>
      <vt:lpstr>Kitérő - 4</vt:lpstr>
      <vt:lpstr>LoadAssets()- más textúra</vt:lpstr>
      <vt:lpstr>Most itt tartunk</vt:lpstr>
      <vt:lpstr>Texture tiling – “Csempézés”</vt:lpstr>
      <vt:lpstr>Texture tiling – “Csempézés”</vt:lpstr>
      <vt:lpstr>RootSignatures.hlsli</vt:lpstr>
      <vt:lpstr>NormalMapVS.hlsl</vt:lpstr>
      <vt:lpstr>Most itt tartunk (Note!)</vt:lpstr>
      <vt:lpstr>Nem egyértelmű irányok</vt:lpstr>
      <vt:lpstr>Kijavított változat</vt:lpstr>
      <vt:lpstr>Recap</vt:lpstr>
      <vt:lpstr>Env Map + normál map</vt:lpstr>
      <vt:lpstr>CreateResources()</vt:lpstr>
      <vt:lpstr>LoadAssets()</vt:lpstr>
      <vt:lpstr>UploadResources()</vt:lpstr>
      <vt:lpstr>RootSignatures.hlsli</vt:lpstr>
      <vt:lpstr>Fém gömb</vt:lpstr>
      <vt:lpstr>EnvNormalMapVS.hlsl</vt:lpstr>
      <vt:lpstr>EnvNormalMapPS.hlsl</vt:lpstr>
      <vt:lpstr>Jelenlegi</vt:lpstr>
      <vt:lpstr>Fém gömb - 2</vt:lpstr>
      <vt:lpstr>LoadAssets()</vt:lpstr>
      <vt:lpstr>A probléma</vt:lpstr>
      <vt:lpstr>A megoldás</vt:lpstr>
      <vt:lpstr>Tradeoff</vt:lpstr>
      <vt:lpstr>EnvNormalMapVS.hlsl</vt:lpstr>
      <vt:lpstr>EnvNormalMapVS.hlsl</vt:lpstr>
      <vt:lpstr>EnvNormalMapVS.hlsl - 2</vt:lpstr>
      <vt:lpstr>EnvNormalMapPS.hlsl</vt:lpstr>
      <vt:lpstr>Jelenlegi</vt:lpstr>
      <vt:lpstr>Roadmap</vt:lpstr>
      <vt:lpstr>Mire jó a parallax?</vt:lpstr>
      <vt:lpstr>Mire jó a parallax? - 2</vt:lpstr>
      <vt:lpstr>Hogyan?</vt:lpstr>
      <vt:lpstr>Textúrák és modellek</vt:lpstr>
      <vt:lpstr>ParallaxVS.hlsl</vt:lpstr>
      <vt:lpstr>ParallaxPS.hlsl</vt:lpstr>
      <vt:lpstr>ParallaxPS.hlsl - alapok</vt:lpstr>
      <vt:lpstr>ParallaxPS.hlsl</vt:lpstr>
      <vt:lpstr>Jelenlegi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Musa Benedek</cp:lastModifiedBy>
  <cp:revision>1118</cp:revision>
  <dcterms:created xsi:type="dcterms:W3CDTF">2011-02-09T17:24:52Z</dcterms:created>
  <dcterms:modified xsi:type="dcterms:W3CDTF">2019-10-23T22:43:51Z</dcterms:modified>
</cp:coreProperties>
</file>